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
  </p:notesMasterIdLst>
  <p:sldIdLst>
    <p:sldId id="256" r:id="rId2"/>
    <p:sldId id="257" r:id="rId3"/>
  </p:sldIdLst>
  <p:sldSz cx="7559675" cy="10439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hXeHeerqzbxxZZTCV6pl0GGp2U8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41" d="100"/>
          <a:sy n="41" d="100"/>
        </p:scale>
        <p:origin x="22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4" Type="http://schemas.openxmlformats.org/officeDocument/2006/relationships/notesMaster" Target="notesMasters/notes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87788" y="685800"/>
            <a:ext cx="24831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2187575" y="685800"/>
            <a:ext cx="2482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a:spLocks noGrp="1" noRot="1" noChangeAspect="1"/>
          </p:cNvSpPr>
          <p:nvPr>
            <p:ph type="sldImg" idx="2"/>
          </p:nvPr>
        </p:nvSpPr>
        <p:spPr>
          <a:xfrm>
            <a:off x="2187575" y="685800"/>
            <a:ext cx="24828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
        <p:cNvGrpSpPr/>
        <p:nvPr/>
      </p:nvGrpSpPr>
      <p:grpSpPr>
        <a:xfrm>
          <a:off x="0" y="0"/>
          <a:ext cx="0" cy="0"/>
          <a:chOff x="0" y="0"/>
          <a:chExt cx="0" cy="0"/>
        </a:xfrm>
      </p:grpSpPr>
      <p:sp>
        <p:nvSpPr>
          <p:cNvPr id="10" name="Google Shape;10;p4"/>
          <p:cNvSpPr txBox="1">
            <a:spLocks noGrp="1"/>
          </p:cNvSpPr>
          <p:nvPr>
            <p:ph type="title"/>
          </p:nvPr>
        </p:nvSpPr>
        <p:spPr>
          <a:xfrm>
            <a:off x="257705" y="903288"/>
            <a:ext cx="7044600" cy="1162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4"/>
          <p:cNvSpPr txBox="1">
            <a:spLocks noGrp="1"/>
          </p:cNvSpPr>
          <p:nvPr>
            <p:ph type="body" idx="1"/>
          </p:nvPr>
        </p:nvSpPr>
        <p:spPr>
          <a:xfrm>
            <a:off x="257705" y="2339232"/>
            <a:ext cx="3306900" cy="69345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2" name="Google Shape;12;p4"/>
          <p:cNvSpPr txBox="1">
            <a:spLocks noGrp="1"/>
          </p:cNvSpPr>
          <p:nvPr>
            <p:ph type="body" idx="2"/>
          </p:nvPr>
        </p:nvSpPr>
        <p:spPr>
          <a:xfrm>
            <a:off x="3995291" y="2339232"/>
            <a:ext cx="3306900" cy="69345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3" name="Google Shape;13;p4"/>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257705" y="2245153"/>
            <a:ext cx="7044600" cy="3985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257705" y="6398217"/>
            <a:ext cx="7044600" cy="26403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3"/>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5"/>
          <p:cNvSpPr txBox="1">
            <a:spLocks noGrp="1"/>
          </p:cNvSpPr>
          <p:nvPr>
            <p:ph type="ctrTitle"/>
          </p:nvPr>
        </p:nvSpPr>
        <p:spPr>
          <a:xfrm>
            <a:off x="257712" y="1511298"/>
            <a:ext cx="7044600" cy="4166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6" name="Google Shape;16;p5"/>
          <p:cNvSpPr txBox="1">
            <a:spLocks noGrp="1"/>
          </p:cNvSpPr>
          <p:nvPr>
            <p:ph type="subTitle" idx="1"/>
          </p:nvPr>
        </p:nvSpPr>
        <p:spPr>
          <a:xfrm>
            <a:off x="257705" y="5752555"/>
            <a:ext cx="7044600" cy="16089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7" name="Google Shape;17;p5"/>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6"/>
          <p:cNvSpPr txBox="1">
            <a:spLocks noGrp="1"/>
          </p:cNvSpPr>
          <p:nvPr>
            <p:ph type="title"/>
          </p:nvPr>
        </p:nvSpPr>
        <p:spPr>
          <a:xfrm>
            <a:off x="257705" y="4365680"/>
            <a:ext cx="7044600" cy="17085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6"/>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7"/>
          <p:cNvSpPr txBox="1">
            <a:spLocks noGrp="1"/>
          </p:cNvSpPr>
          <p:nvPr>
            <p:ph type="title"/>
          </p:nvPr>
        </p:nvSpPr>
        <p:spPr>
          <a:xfrm>
            <a:off x="257705" y="903288"/>
            <a:ext cx="7044600" cy="1162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3" name="Google Shape;23;p7"/>
          <p:cNvSpPr txBox="1">
            <a:spLocks noGrp="1"/>
          </p:cNvSpPr>
          <p:nvPr>
            <p:ph type="body" idx="1"/>
          </p:nvPr>
        </p:nvSpPr>
        <p:spPr>
          <a:xfrm>
            <a:off x="257705" y="2339232"/>
            <a:ext cx="7044600" cy="69345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4" name="Google Shape;24;p7"/>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257705" y="903288"/>
            <a:ext cx="7044600" cy="11625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257705" y="1127727"/>
            <a:ext cx="2321700" cy="15339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257705" y="2820535"/>
            <a:ext cx="2321700" cy="64533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9"/>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05325" y="913690"/>
            <a:ext cx="5264700" cy="83034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3780000" y="-254"/>
            <a:ext cx="3780000" cy="10440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19508" y="2503032"/>
            <a:ext cx="3344400" cy="3008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19508" y="5689531"/>
            <a:ext cx="3344400" cy="25068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083839" y="1469689"/>
            <a:ext cx="3172200" cy="75000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1"/>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257705" y="8586994"/>
            <a:ext cx="4959600" cy="12282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257705" y="903288"/>
            <a:ext cx="7044600" cy="11625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257705" y="2339232"/>
            <a:ext cx="7044600" cy="69345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contact@gestionslocales.fr"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
          <p:cNvSpPr/>
          <p:nvPr/>
        </p:nvSpPr>
        <p:spPr>
          <a:xfrm>
            <a:off x="0" y="0"/>
            <a:ext cx="7559700" cy="2065800"/>
          </a:xfrm>
          <a:prstGeom prst="rect">
            <a:avLst/>
          </a:prstGeom>
          <a:solidFill>
            <a:srgbClr val="6B18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56" name="Google Shape;56;p1"/>
          <p:cNvPicPr preferRelativeResize="0"/>
          <p:nvPr/>
        </p:nvPicPr>
        <p:blipFill rotWithShape="1">
          <a:blip r:embed="rId3">
            <a:alphaModFix/>
          </a:blip>
          <a:srcRect/>
          <a:stretch/>
        </p:blipFill>
        <p:spPr>
          <a:xfrm rot="-5400000">
            <a:off x="-4309375" y="5983175"/>
            <a:ext cx="8737825" cy="119075"/>
          </a:xfrm>
          <a:prstGeom prst="rect">
            <a:avLst/>
          </a:prstGeom>
          <a:noFill/>
          <a:ln>
            <a:noFill/>
          </a:ln>
        </p:spPr>
      </p:pic>
      <p:sp>
        <p:nvSpPr>
          <p:cNvPr id="57" name="Google Shape;57;p1"/>
          <p:cNvSpPr txBox="1">
            <a:spLocks noGrp="1"/>
          </p:cNvSpPr>
          <p:nvPr>
            <p:ph type="body" idx="1"/>
          </p:nvPr>
        </p:nvSpPr>
        <p:spPr>
          <a:xfrm>
            <a:off x="368525" y="3518475"/>
            <a:ext cx="3491100" cy="4356000"/>
          </a:xfrm>
          <a:prstGeom prst="rect">
            <a:avLst/>
          </a:prstGeom>
          <a:no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SzPts val="1400"/>
              <a:buNone/>
            </a:pPr>
            <a:r>
              <a:rPr lang="fr-FR" b="1">
                <a:solidFill>
                  <a:srgbClr val="000000"/>
                </a:solidFill>
                <a:latin typeface="Arial"/>
                <a:ea typeface="Arial"/>
                <a:cs typeface="Arial"/>
                <a:sym typeface="Arial"/>
              </a:rPr>
              <a:t>Objectifs pédagogiques</a:t>
            </a:r>
            <a:endParaRPr b="1">
              <a:solidFill>
                <a:srgbClr val="000000"/>
              </a:solidFill>
              <a:latin typeface="Arial"/>
              <a:ea typeface="Arial"/>
              <a:cs typeface="Arial"/>
              <a:sym typeface="Arial"/>
            </a:endParaRPr>
          </a:p>
          <a:p>
            <a:pPr marL="0" lvl="0" indent="0" algn="l" rtl="0">
              <a:lnSpc>
                <a:spcPct val="100000"/>
              </a:lnSpc>
              <a:spcBef>
                <a:spcPts val="0"/>
              </a:spcBef>
              <a:spcAft>
                <a:spcPts val="0"/>
              </a:spcAft>
              <a:buSzPts val="1400"/>
              <a:buNone/>
            </a:pPr>
            <a:endParaRPr sz="1000" b="1">
              <a:solidFill>
                <a:srgbClr val="000000"/>
              </a:solidFill>
              <a:latin typeface="Arial"/>
              <a:ea typeface="Arial"/>
              <a:cs typeface="Arial"/>
              <a:sym typeface="Arial"/>
            </a:endParaRPr>
          </a:p>
          <a:p>
            <a:pPr marL="457200" lvl="0" indent="-311150" algn="just" rtl="0">
              <a:lnSpc>
                <a:spcPct val="100000"/>
              </a:lnSpc>
              <a:spcBef>
                <a:spcPts val="0"/>
              </a:spcBef>
              <a:spcAft>
                <a:spcPts val="0"/>
              </a:spcAft>
              <a:buSzPts val="1300"/>
              <a:buChar char="◻"/>
            </a:pPr>
            <a:r>
              <a:rPr lang="fr-FR" sz="1300"/>
              <a:t>Acquérir les bases de l’innovation territoriale en collectivité, maîtriser la pratique du design thinking </a:t>
            </a:r>
            <a:endParaRPr sz="1300"/>
          </a:p>
          <a:p>
            <a:pPr marL="457200" lvl="0" indent="-311150" algn="just" rtl="0">
              <a:lnSpc>
                <a:spcPct val="100000"/>
              </a:lnSpc>
              <a:spcBef>
                <a:spcPts val="0"/>
              </a:spcBef>
              <a:spcAft>
                <a:spcPts val="0"/>
              </a:spcAft>
              <a:buSzPts val="1300"/>
              <a:buChar char="◻"/>
            </a:pPr>
            <a:r>
              <a:rPr lang="fr-FR" sz="1300"/>
              <a:t>Apprendre à piloter une relation de confiance avec le citoyen, impulser le débat public et savoir mettre en oeuvre un plan d’actions de démocratie participative </a:t>
            </a:r>
            <a:endParaRPr sz="1300"/>
          </a:p>
          <a:p>
            <a:pPr marL="457200" lvl="0" indent="-311150" algn="just" rtl="0">
              <a:lnSpc>
                <a:spcPct val="100000"/>
              </a:lnSpc>
              <a:spcBef>
                <a:spcPts val="0"/>
              </a:spcBef>
              <a:spcAft>
                <a:spcPts val="0"/>
              </a:spcAft>
              <a:buSzPts val="1300"/>
              <a:buChar char="◻"/>
            </a:pPr>
            <a:r>
              <a:rPr lang="fr-FR" sz="1300"/>
              <a:t>Animer une concertation publique, redynamiser les instances participatives et s’appuyer sur des outils numériques</a:t>
            </a:r>
            <a:endParaRPr sz="1300"/>
          </a:p>
          <a:p>
            <a:pPr marL="457200" lvl="0" indent="-311150" algn="just" rtl="0">
              <a:lnSpc>
                <a:spcPct val="100000"/>
              </a:lnSpc>
              <a:spcBef>
                <a:spcPts val="0"/>
              </a:spcBef>
              <a:spcAft>
                <a:spcPts val="0"/>
              </a:spcAft>
              <a:buSzPts val="1300"/>
              <a:buChar char="◻"/>
            </a:pPr>
            <a:r>
              <a:rPr lang="fr-FR" sz="1300"/>
              <a:t>Être en mesure de maîtriser les règles et les principes de la concertation publique</a:t>
            </a:r>
            <a:endParaRPr sz="1300"/>
          </a:p>
          <a:p>
            <a:pPr marL="457200" lvl="0" indent="-311150" algn="just" rtl="0">
              <a:lnSpc>
                <a:spcPct val="100000"/>
              </a:lnSpc>
              <a:spcBef>
                <a:spcPts val="0"/>
              </a:spcBef>
              <a:spcAft>
                <a:spcPts val="0"/>
              </a:spcAft>
              <a:buSzPts val="1300"/>
              <a:buChar char="◻"/>
            </a:pPr>
            <a:r>
              <a:rPr lang="fr-FR" sz="1300"/>
              <a:t>Apprendre à piloter les outils numériques de démocratie participative et inciter les instances participatives physiques</a:t>
            </a:r>
            <a:endParaRPr sz="1300" b="1">
              <a:solidFill>
                <a:schemeClr val="dk1"/>
              </a:solidFill>
              <a:latin typeface="Arial"/>
              <a:ea typeface="Arial"/>
              <a:cs typeface="Arial"/>
              <a:sym typeface="Arial"/>
            </a:endParaRPr>
          </a:p>
        </p:txBody>
      </p:sp>
      <p:sp>
        <p:nvSpPr>
          <p:cNvPr id="58" name="Google Shape;58;p1"/>
          <p:cNvSpPr/>
          <p:nvPr/>
        </p:nvSpPr>
        <p:spPr>
          <a:xfrm rot="10800000" flipH="1">
            <a:off x="5375" y="9983807"/>
            <a:ext cx="7549254" cy="456192"/>
          </a:xfrm>
          <a:prstGeom prst="flowChartDocument">
            <a:avLst/>
          </a:prstGeom>
          <a:solidFill>
            <a:srgbClr val="6B1868"/>
          </a:solidFill>
          <a:ln w="9525" cap="flat" cmpd="sng">
            <a:solidFill>
              <a:srgbClr val="6B186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9" name="Google Shape;59;p1"/>
          <p:cNvSpPr txBox="1">
            <a:spLocks noGrp="1"/>
          </p:cNvSpPr>
          <p:nvPr>
            <p:ph type="body" idx="2"/>
          </p:nvPr>
        </p:nvSpPr>
        <p:spPr>
          <a:xfrm>
            <a:off x="4274825" y="3916574"/>
            <a:ext cx="2956800" cy="4873265"/>
          </a:xfrm>
          <a:prstGeom prst="rect">
            <a:avLst/>
          </a:prstGeom>
          <a:noFill/>
          <a:ln w="19050" cap="flat" cmpd="sng">
            <a:solidFill>
              <a:srgbClr val="FFBE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fr-FR" b="1" dirty="0">
                <a:solidFill>
                  <a:schemeClr val="dk1"/>
                </a:solidFill>
                <a:highlight>
                  <a:schemeClr val="lt1"/>
                </a:highlight>
                <a:latin typeface="Arial"/>
                <a:ea typeface="Arial"/>
                <a:cs typeface="Arial"/>
                <a:sym typeface="Arial"/>
              </a:rPr>
              <a:t>Modalités et délais d’accès :</a:t>
            </a:r>
            <a:endParaRPr b="1" dirty="0">
              <a:solidFill>
                <a:schemeClr val="dk1"/>
              </a:solidFill>
              <a:highlight>
                <a:schemeClr val="lt1"/>
              </a:highlight>
              <a:latin typeface="Arial"/>
              <a:ea typeface="Arial"/>
              <a:cs typeface="Arial"/>
              <a:sym typeface="Arial"/>
            </a:endParaRPr>
          </a:p>
          <a:p>
            <a:pPr marL="0" lvl="0" indent="0" algn="just" rtl="0">
              <a:lnSpc>
                <a:spcPct val="100000"/>
              </a:lnSpc>
              <a:spcBef>
                <a:spcPts val="0"/>
              </a:spcBef>
              <a:spcAft>
                <a:spcPts val="0"/>
              </a:spcAft>
              <a:buClr>
                <a:schemeClr val="dk1"/>
              </a:buClr>
              <a:buSzPts val="1100"/>
              <a:buFont typeface="Arial"/>
              <a:buNone/>
            </a:pPr>
            <a:r>
              <a:rPr lang="fr-FR" sz="1300" dirty="0">
                <a:highlight>
                  <a:schemeClr val="lt1"/>
                </a:highlight>
              </a:rPr>
              <a:t>Les réservations pour une formation ne sont définitives qu'après réception du devis signé</a:t>
            </a:r>
            <a:r>
              <a:rPr lang="fr-FR" sz="1300" dirty="0">
                <a:solidFill>
                  <a:schemeClr val="accent3">
                    <a:lumMod val="75000"/>
                  </a:schemeClr>
                </a:solidFill>
                <a:highlight>
                  <a:schemeClr val="lt1"/>
                </a:highlight>
              </a:rPr>
              <a:t>. </a:t>
            </a:r>
            <a:r>
              <a:rPr lang="fr-FR" sz="1300" dirty="0">
                <a:solidFill>
                  <a:schemeClr val="accent3">
                    <a:lumMod val="50000"/>
                  </a:schemeClr>
                </a:solidFill>
                <a:effectLst/>
                <a:latin typeface="+mj-lt"/>
                <a:ea typeface="Times New Roman" panose="02020603050405020304" pitchFamily="18" charset="0"/>
              </a:rPr>
              <a:t>Le délai entre la demande du bénéficiaire et le début de la formation est de trois semaines ouvrés minimum. Pour les formations prises en charge par un OPCO, le délai d’accès pourra être plus long en fonction de la réponse de l’OPCO.</a:t>
            </a:r>
            <a:endParaRPr lang="fr-FR" sz="1300" dirty="0">
              <a:solidFill>
                <a:schemeClr val="accent3">
                  <a:lumMod val="50000"/>
                </a:schemeClr>
              </a:solidFill>
              <a:latin typeface="+mj-lt"/>
              <a:ea typeface="Times New Roman" panose="02020603050405020304" pitchFamily="18" charset="0"/>
            </a:endParaRPr>
          </a:p>
          <a:p>
            <a:pPr marL="0" lvl="0" indent="0" algn="just" rtl="0">
              <a:lnSpc>
                <a:spcPct val="100000"/>
              </a:lnSpc>
              <a:spcBef>
                <a:spcPts val="0"/>
              </a:spcBef>
              <a:spcAft>
                <a:spcPts val="0"/>
              </a:spcAft>
              <a:buClr>
                <a:schemeClr val="dk1"/>
              </a:buClr>
              <a:buSzPts val="1100"/>
              <a:buFont typeface="Arial"/>
              <a:buNone/>
            </a:pPr>
            <a:r>
              <a:rPr lang="fr-FR" sz="1300" dirty="0">
                <a:solidFill>
                  <a:schemeClr val="accent3">
                    <a:lumMod val="50000"/>
                  </a:schemeClr>
                </a:solidFill>
                <a:effectLst/>
                <a:latin typeface="+mj-lt"/>
                <a:ea typeface="Times New Roman" panose="02020603050405020304" pitchFamily="18" charset="0"/>
              </a:rPr>
              <a:t>EDOF/CPF : toute demande préalable de prise en charge doit impérativement être saisie en ligne, au plus tard, dans les 15 jours calendaires avant le 1er jour de formation.</a:t>
            </a:r>
            <a:endParaRPr sz="1300" dirty="0">
              <a:solidFill>
                <a:schemeClr val="accent3">
                  <a:lumMod val="50000"/>
                </a:schemeClr>
              </a:solidFill>
              <a:highlight>
                <a:schemeClr val="lt1"/>
              </a:highlight>
            </a:endParaRPr>
          </a:p>
          <a:p>
            <a:pPr marL="0" lvl="0" indent="0" algn="just" rtl="0">
              <a:lnSpc>
                <a:spcPct val="100000"/>
              </a:lnSpc>
              <a:spcBef>
                <a:spcPts val="0"/>
              </a:spcBef>
              <a:spcAft>
                <a:spcPts val="0"/>
              </a:spcAft>
              <a:buClr>
                <a:schemeClr val="dk1"/>
              </a:buClr>
              <a:buSzPts val="1100"/>
              <a:buFont typeface="Arial"/>
              <a:buNone/>
            </a:pPr>
            <a:r>
              <a:rPr lang="fr-FR" sz="1300" dirty="0">
                <a:highlight>
                  <a:schemeClr val="lt1"/>
                </a:highlight>
              </a:rPr>
              <a:t>Nous nous engageons à réaliser l’action prévue et à fournir les documents et pièces de nature à justifier la réalité et la validité des dépenses de formation. Le lieu de la formation en présentiel ou le lien vers la formation en ligne vous sera transmis après la réception du devis. </a:t>
            </a:r>
            <a:endParaRPr sz="1300" b="1" dirty="0">
              <a:highlight>
                <a:schemeClr val="lt1"/>
              </a:highlight>
              <a:latin typeface="Arial"/>
              <a:ea typeface="Arial"/>
              <a:cs typeface="Arial"/>
              <a:sym typeface="Arial"/>
            </a:endParaRPr>
          </a:p>
        </p:txBody>
      </p:sp>
      <p:sp>
        <p:nvSpPr>
          <p:cNvPr id="60" name="Google Shape;60;p1"/>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fr-FR"/>
              <a:t>1</a:t>
            </a:fld>
            <a:endParaRPr/>
          </a:p>
        </p:txBody>
      </p:sp>
      <p:sp>
        <p:nvSpPr>
          <p:cNvPr id="61" name="Google Shape;61;p1"/>
          <p:cNvSpPr txBox="1">
            <a:spLocks noGrp="1"/>
          </p:cNvSpPr>
          <p:nvPr>
            <p:ph type="body" idx="2"/>
          </p:nvPr>
        </p:nvSpPr>
        <p:spPr>
          <a:xfrm>
            <a:off x="552725" y="7954575"/>
            <a:ext cx="3306900" cy="1846500"/>
          </a:xfrm>
          <a:prstGeom prst="rect">
            <a:avLst/>
          </a:prstGeom>
          <a:noFill/>
          <a:ln w="19050" cap="flat" cmpd="sng">
            <a:solidFill>
              <a:srgbClr val="6B1868"/>
            </a:solidFill>
            <a:prstDash val="solid"/>
            <a:round/>
            <a:headEnd type="none" w="sm" len="sm"/>
            <a:tailEnd type="none" w="sm" len="sm"/>
          </a:ln>
        </p:spPr>
        <p:txBody>
          <a:bodyPr spcFirstLastPara="1" wrap="square" lIns="91425" tIns="91425" rIns="91425" bIns="91425" anchor="t" anchorCtr="0">
            <a:noAutofit/>
          </a:bodyPr>
          <a:lstStyle/>
          <a:p>
            <a:pPr marL="0" lvl="0" indent="0" algn="just" rtl="0">
              <a:lnSpc>
                <a:spcPct val="100000"/>
              </a:lnSpc>
              <a:spcBef>
                <a:spcPts val="0"/>
              </a:spcBef>
              <a:spcAft>
                <a:spcPts val="0"/>
              </a:spcAft>
              <a:buClr>
                <a:schemeClr val="dk1"/>
              </a:buClr>
              <a:buSzPts val="1100"/>
              <a:buFont typeface="Arial"/>
              <a:buNone/>
            </a:pPr>
            <a:endParaRPr>
              <a:solidFill>
                <a:srgbClr val="434343"/>
              </a:solidFill>
            </a:endParaRPr>
          </a:p>
          <a:p>
            <a:pPr marL="0" lvl="0" indent="0" algn="just" rtl="0">
              <a:lnSpc>
                <a:spcPct val="100000"/>
              </a:lnSpc>
              <a:spcBef>
                <a:spcPts val="0"/>
              </a:spcBef>
              <a:spcAft>
                <a:spcPts val="0"/>
              </a:spcAft>
              <a:buClr>
                <a:schemeClr val="dk1"/>
              </a:buClr>
              <a:buSzPts val="1100"/>
              <a:buFont typeface="Arial"/>
              <a:buNone/>
            </a:pPr>
            <a:endParaRPr sz="800">
              <a:solidFill>
                <a:srgbClr val="434343"/>
              </a:solidFill>
            </a:endParaRPr>
          </a:p>
          <a:p>
            <a:pPr marL="0" lvl="0" indent="0" algn="just" rtl="0">
              <a:lnSpc>
                <a:spcPct val="100000"/>
              </a:lnSpc>
              <a:spcBef>
                <a:spcPts val="0"/>
              </a:spcBef>
              <a:spcAft>
                <a:spcPts val="0"/>
              </a:spcAft>
              <a:buClr>
                <a:schemeClr val="dk1"/>
              </a:buClr>
              <a:buSzPts val="1100"/>
              <a:buFont typeface="Arial"/>
              <a:buNone/>
            </a:pPr>
            <a:r>
              <a:rPr lang="fr-FR" sz="1300"/>
              <a:t>D’une durée de vingt heures</a:t>
            </a:r>
            <a:r>
              <a:rPr lang="fr-FR" sz="1300">
                <a:latin typeface="Arial"/>
                <a:ea typeface="Arial"/>
                <a:cs typeface="Arial"/>
                <a:sym typeface="Arial"/>
              </a:rPr>
              <a:t>, </a:t>
            </a:r>
            <a:r>
              <a:rPr lang="fr-FR" sz="1300"/>
              <a:t>constituée de </a:t>
            </a:r>
            <a:r>
              <a:rPr lang="fr-FR" sz="1300">
                <a:latin typeface="Arial"/>
                <a:ea typeface="Arial"/>
                <a:cs typeface="Arial"/>
                <a:sym typeface="Arial"/>
              </a:rPr>
              <a:t>plusieurs sessions (</a:t>
            </a:r>
            <a:r>
              <a:rPr lang="fr-FR" sz="1300"/>
              <a:t>sept</a:t>
            </a:r>
            <a:r>
              <a:rPr lang="fr-FR" sz="1300">
                <a:latin typeface="Arial"/>
                <a:ea typeface="Arial"/>
                <a:cs typeface="Arial"/>
                <a:sym typeface="Arial"/>
              </a:rPr>
              <a:t> heures </a:t>
            </a:r>
            <a:r>
              <a:rPr lang="fr-FR" sz="1300"/>
              <a:t>sur</a:t>
            </a:r>
            <a:r>
              <a:rPr lang="fr-FR" sz="1300">
                <a:latin typeface="Arial"/>
                <a:ea typeface="Arial"/>
                <a:cs typeface="Arial"/>
                <a:sym typeface="Arial"/>
              </a:rPr>
              <a:t> </a:t>
            </a:r>
            <a:r>
              <a:rPr lang="fr-FR" sz="1300"/>
              <a:t>deux</a:t>
            </a:r>
            <a:r>
              <a:rPr lang="fr-FR" sz="1300">
                <a:latin typeface="Arial"/>
                <a:ea typeface="Arial"/>
                <a:cs typeface="Arial"/>
                <a:sym typeface="Arial"/>
              </a:rPr>
              <a:t> jours </a:t>
            </a:r>
            <a:r>
              <a:rPr lang="fr-FR" sz="1300"/>
              <a:t>et</a:t>
            </a:r>
            <a:r>
              <a:rPr lang="fr-FR" sz="1300">
                <a:latin typeface="Arial"/>
                <a:ea typeface="Arial"/>
                <a:cs typeface="Arial"/>
                <a:sym typeface="Arial"/>
              </a:rPr>
              <a:t> </a:t>
            </a:r>
            <a:r>
              <a:rPr lang="fr-FR" sz="1300"/>
              <a:t>six</a:t>
            </a:r>
            <a:r>
              <a:rPr lang="fr-FR" sz="1300">
                <a:latin typeface="Arial"/>
                <a:ea typeface="Arial"/>
                <a:cs typeface="Arial"/>
                <a:sym typeface="Arial"/>
              </a:rPr>
              <a:t> heures </a:t>
            </a:r>
            <a:r>
              <a:rPr lang="fr-FR" sz="1300"/>
              <a:t>sur une journée</a:t>
            </a:r>
            <a:r>
              <a:rPr lang="fr-FR" sz="1300">
                <a:latin typeface="Arial"/>
                <a:ea typeface="Arial"/>
                <a:cs typeface="Arial"/>
                <a:sym typeface="Arial"/>
              </a:rPr>
              <a:t>). </a:t>
            </a:r>
            <a:endParaRPr sz="1300">
              <a:latin typeface="Arial"/>
              <a:ea typeface="Arial"/>
              <a:cs typeface="Arial"/>
              <a:sym typeface="Arial"/>
            </a:endParaRPr>
          </a:p>
          <a:p>
            <a:pPr marL="0" lvl="0" indent="0" algn="just" rtl="0">
              <a:lnSpc>
                <a:spcPct val="100000"/>
              </a:lnSpc>
              <a:spcBef>
                <a:spcPts val="0"/>
              </a:spcBef>
              <a:spcAft>
                <a:spcPts val="0"/>
              </a:spcAft>
              <a:buClr>
                <a:schemeClr val="dk1"/>
              </a:buClr>
              <a:buSzPts val="1100"/>
              <a:buFont typeface="Arial"/>
              <a:buNone/>
            </a:pPr>
            <a:r>
              <a:rPr lang="fr-FR" sz="1300">
                <a:latin typeface="Arial"/>
                <a:ea typeface="Arial"/>
                <a:cs typeface="Arial"/>
                <a:sym typeface="Arial"/>
              </a:rPr>
              <a:t>À l’issue,  </a:t>
            </a:r>
            <a:r>
              <a:rPr lang="fr-FR" sz="1300"/>
              <a:t>vous disposerez</a:t>
            </a:r>
            <a:r>
              <a:rPr lang="fr-FR" sz="1300">
                <a:latin typeface="Arial"/>
                <a:ea typeface="Arial"/>
                <a:cs typeface="Arial"/>
                <a:sym typeface="Arial"/>
              </a:rPr>
              <a:t> d’un  accès à </a:t>
            </a:r>
            <a:r>
              <a:rPr lang="fr-FR" sz="1300"/>
              <a:t>notre</a:t>
            </a:r>
            <a:r>
              <a:rPr lang="fr-FR" sz="1300">
                <a:latin typeface="Arial"/>
                <a:ea typeface="Arial"/>
                <a:cs typeface="Arial"/>
                <a:sym typeface="Arial"/>
              </a:rPr>
              <a:t> plateforme numérique </a:t>
            </a:r>
            <a:r>
              <a:rPr lang="fr-FR" sz="1300"/>
              <a:t>afin de</a:t>
            </a:r>
            <a:r>
              <a:rPr lang="fr-FR" sz="1300">
                <a:latin typeface="Arial"/>
                <a:ea typeface="Arial"/>
                <a:cs typeface="Arial"/>
                <a:sym typeface="Arial"/>
              </a:rPr>
              <a:t> </a:t>
            </a:r>
            <a:r>
              <a:rPr lang="fr-FR" sz="1300"/>
              <a:t>continuer</a:t>
            </a:r>
            <a:r>
              <a:rPr lang="fr-FR" sz="1300">
                <a:latin typeface="Arial"/>
                <a:ea typeface="Arial"/>
                <a:cs typeface="Arial"/>
                <a:sym typeface="Arial"/>
              </a:rPr>
              <a:t> d’échanger avec </a:t>
            </a:r>
            <a:r>
              <a:rPr lang="fr-FR" sz="1300"/>
              <a:t>les formateurs</a:t>
            </a:r>
            <a:r>
              <a:rPr lang="fr-FR" sz="1300">
                <a:latin typeface="Arial"/>
                <a:ea typeface="Arial"/>
                <a:cs typeface="Arial"/>
                <a:sym typeface="Arial"/>
              </a:rPr>
              <a:t> et </a:t>
            </a:r>
            <a:r>
              <a:rPr lang="fr-FR" sz="1300"/>
              <a:t>d’</a:t>
            </a:r>
            <a:r>
              <a:rPr lang="fr-FR" sz="1300">
                <a:latin typeface="Arial"/>
                <a:ea typeface="Arial"/>
                <a:cs typeface="Arial"/>
                <a:sym typeface="Arial"/>
              </a:rPr>
              <a:t>autres </a:t>
            </a:r>
            <a:r>
              <a:rPr lang="fr-FR" sz="1300"/>
              <a:t>apprenants</a:t>
            </a:r>
            <a:r>
              <a:rPr lang="fr-FR" sz="1300">
                <a:latin typeface="Arial"/>
                <a:ea typeface="Arial"/>
                <a:cs typeface="Arial"/>
                <a:sym typeface="Arial"/>
              </a:rPr>
              <a:t>.</a:t>
            </a:r>
            <a:endParaRPr sz="1300">
              <a:latin typeface="Arial"/>
              <a:ea typeface="Arial"/>
              <a:cs typeface="Arial"/>
              <a:sym typeface="Arial"/>
            </a:endParaRPr>
          </a:p>
        </p:txBody>
      </p:sp>
      <p:sp>
        <p:nvSpPr>
          <p:cNvPr id="62" name="Google Shape;62;p1"/>
          <p:cNvSpPr txBox="1">
            <a:spLocks noGrp="1"/>
          </p:cNvSpPr>
          <p:nvPr>
            <p:ph type="body" idx="2"/>
          </p:nvPr>
        </p:nvSpPr>
        <p:spPr>
          <a:xfrm>
            <a:off x="545375" y="7954575"/>
            <a:ext cx="3321600" cy="400200"/>
          </a:xfrm>
          <a:prstGeom prst="rect">
            <a:avLst/>
          </a:prstGeom>
          <a:solidFill>
            <a:srgbClr val="6B1868"/>
          </a:solidFill>
          <a:ln>
            <a:noFill/>
          </a:ln>
        </p:spPr>
        <p:txBody>
          <a:bodyPr spcFirstLastPara="1" wrap="square" lIns="91425" tIns="91425" rIns="91425" bIns="91425" anchor="t" anchorCtr="0">
            <a:spAutoFit/>
          </a:bodyPr>
          <a:lstStyle/>
          <a:p>
            <a:pPr marL="0" lvl="0" indent="0" algn="l" rtl="0">
              <a:lnSpc>
                <a:spcPct val="100000"/>
              </a:lnSpc>
              <a:spcBef>
                <a:spcPts val="0"/>
              </a:spcBef>
              <a:spcAft>
                <a:spcPts val="0"/>
              </a:spcAft>
              <a:buSzPts val="1400"/>
              <a:buNone/>
            </a:pPr>
            <a:r>
              <a:rPr lang="fr-FR" b="1">
                <a:solidFill>
                  <a:srgbClr val="FFFFFF"/>
                </a:solidFill>
                <a:highlight>
                  <a:srgbClr val="6B1868"/>
                </a:highlight>
                <a:latin typeface="Arial"/>
                <a:ea typeface="Arial"/>
                <a:cs typeface="Arial"/>
                <a:sym typeface="Arial"/>
              </a:rPr>
              <a:t>Durée de la formation</a:t>
            </a:r>
            <a:endParaRPr>
              <a:solidFill>
                <a:srgbClr val="FFFFFF"/>
              </a:solidFill>
              <a:highlight>
                <a:srgbClr val="6B1868"/>
              </a:highlight>
            </a:endParaRPr>
          </a:p>
        </p:txBody>
      </p:sp>
      <p:cxnSp>
        <p:nvCxnSpPr>
          <p:cNvPr id="63" name="Google Shape;63;p1"/>
          <p:cNvCxnSpPr/>
          <p:nvPr/>
        </p:nvCxnSpPr>
        <p:spPr>
          <a:xfrm rot="10800000" flipH="1">
            <a:off x="1541850" y="1850775"/>
            <a:ext cx="6018300" cy="600"/>
          </a:xfrm>
          <a:prstGeom prst="straightConnector1">
            <a:avLst/>
          </a:prstGeom>
          <a:noFill/>
          <a:ln w="9525" cap="flat" cmpd="sng">
            <a:solidFill>
              <a:srgbClr val="FFBE00"/>
            </a:solidFill>
            <a:prstDash val="solid"/>
            <a:round/>
            <a:headEnd type="none" w="sm" len="sm"/>
            <a:tailEnd type="none" w="sm" len="sm"/>
          </a:ln>
        </p:spPr>
      </p:cxnSp>
      <p:sp>
        <p:nvSpPr>
          <p:cNvPr id="64" name="Google Shape;64;p1"/>
          <p:cNvSpPr txBox="1"/>
          <p:nvPr/>
        </p:nvSpPr>
        <p:spPr>
          <a:xfrm>
            <a:off x="1414800" y="189975"/>
            <a:ext cx="6144900" cy="1643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SzPts val="1100"/>
              <a:buFont typeface="Arial"/>
              <a:buNone/>
            </a:pPr>
            <a:endParaRPr sz="2400" b="1" i="0" u="none" strike="noStrike" cap="none">
              <a:solidFill>
                <a:srgbClr val="FFBE00"/>
              </a:solidFill>
              <a:latin typeface="Arial"/>
              <a:ea typeface="Arial"/>
              <a:cs typeface="Arial"/>
              <a:sym typeface="Arial"/>
            </a:endParaRPr>
          </a:p>
          <a:p>
            <a:pPr marL="0" marR="0" lvl="0" indent="0" algn="just" rtl="0">
              <a:lnSpc>
                <a:spcPct val="100000"/>
              </a:lnSpc>
              <a:spcBef>
                <a:spcPts val="0"/>
              </a:spcBef>
              <a:spcAft>
                <a:spcPts val="0"/>
              </a:spcAft>
              <a:buClr>
                <a:schemeClr val="dk1"/>
              </a:buClr>
              <a:buSzPts val="1100"/>
              <a:buFont typeface="Arial"/>
              <a:buNone/>
            </a:pPr>
            <a:r>
              <a:rPr lang="fr-FR" sz="2400" b="1">
                <a:solidFill>
                  <a:srgbClr val="FFBE00"/>
                </a:solidFill>
              </a:rPr>
              <a:t>COLLECTIVITÉS TERRITORIALES</a:t>
            </a:r>
            <a:endParaRPr sz="3400" b="0" i="0" u="none" strike="noStrike" cap="none">
              <a:solidFill>
                <a:srgbClr val="FFFFFF"/>
              </a:solidFill>
              <a:latin typeface="Arial"/>
              <a:ea typeface="Arial"/>
              <a:cs typeface="Arial"/>
              <a:sym typeface="Arial"/>
            </a:endParaRPr>
          </a:p>
          <a:p>
            <a:pPr marL="0" lvl="0" indent="0" algn="l" rtl="0">
              <a:spcBef>
                <a:spcPts val="0"/>
              </a:spcBef>
              <a:spcAft>
                <a:spcPts val="0"/>
              </a:spcAft>
              <a:buClr>
                <a:schemeClr val="dk1"/>
              </a:buClr>
              <a:buSzPts val="2200"/>
              <a:buFont typeface="Arial"/>
              <a:buNone/>
            </a:pPr>
            <a:r>
              <a:rPr lang="fr-FR" sz="2200">
                <a:solidFill>
                  <a:schemeClr val="lt1"/>
                </a:solidFill>
              </a:rPr>
              <a:t>L’Innovation territoriale et la démocratie participative</a:t>
            </a:r>
            <a:endParaRPr sz="1900" b="1" i="0" u="none" strike="noStrike" cap="none">
              <a:solidFill>
                <a:srgbClr val="FFBE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endParaRPr sz="2400" b="1" i="0" u="none" strike="noStrike" cap="none">
              <a:solidFill>
                <a:srgbClr val="FFBE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3400"/>
              <a:buFont typeface="Arial"/>
              <a:buNone/>
            </a:pPr>
            <a:endParaRPr sz="3400" b="0" i="0" u="none" strike="noStrike" cap="none">
              <a:solidFill>
                <a:srgbClr val="FFFFFF"/>
              </a:solidFill>
              <a:latin typeface="Arial"/>
              <a:ea typeface="Arial"/>
              <a:cs typeface="Arial"/>
              <a:sym typeface="Arial"/>
            </a:endParaRPr>
          </a:p>
        </p:txBody>
      </p:sp>
      <p:sp>
        <p:nvSpPr>
          <p:cNvPr id="65" name="Google Shape;65;p1"/>
          <p:cNvSpPr/>
          <p:nvPr/>
        </p:nvSpPr>
        <p:spPr>
          <a:xfrm>
            <a:off x="0" y="125"/>
            <a:ext cx="1134900" cy="21117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6" name="Google Shape;66;p1"/>
          <p:cNvSpPr txBox="1"/>
          <p:nvPr/>
        </p:nvSpPr>
        <p:spPr>
          <a:xfrm rot="-5400000">
            <a:off x="-839725" y="769050"/>
            <a:ext cx="2184300" cy="6465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500"/>
              <a:buFont typeface="Arial"/>
              <a:buNone/>
            </a:pPr>
            <a:r>
              <a:rPr lang="fr-FR" sz="3000" b="1" i="0" u="none" strike="noStrike" cap="none">
                <a:solidFill>
                  <a:srgbClr val="6B1868"/>
                </a:solidFill>
                <a:latin typeface="Arial"/>
                <a:ea typeface="Arial"/>
                <a:cs typeface="Arial"/>
                <a:sym typeface="Arial"/>
              </a:rPr>
              <a:t>Formation</a:t>
            </a:r>
            <a:endParaRPr sz="3000" b="1" i="0" u="none" strike="noStrike" cap="none">
              <a:solidFill>
                <a:srgbClr val="6B1868"/>
              </a:solidFill>
              <a:latin typeface="Arial"/>
              <a:ea typeface="Arial"/>
              <a:cs typeface="Arial"/>
              <a:sym typeface="Arial"/>
            </a:endParaRPr>
          </a:p>
        </p:txBody>
      </p:sp>
      <p:sp>
        <p:nvSpPr>
          <p:cNvPr id="67" name="Google Shape;67;p1"/>
          <p:cNvSpPr txBox="1"/>
          <p:nvPr/>
        </p:nvSpPr>
        <p:spPr>
          <a:xfrm>
            <a:off x="567400" y="189675"/>
            <a:ext cx="316500" cy="1737900"/>
          </a:xfrm>
          <a:prstGeom prst="rect">
            <a:avLst/>
          </a:prstGeom>
          <a:solidFill>
            <a:srgbClr val="6B18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9" name="Google Shape;69;p1"/>
          <p:cNvSpPr txBox="1"/>
          <p:nvPr/>
        </p:nvSpPr>
        <p:spPr>
          <a:xfrm>
            <a:off x="1541850" y="2297925"/>
            <a:ext cx="6012900" cy="11580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2200"/>
              <a:buFont typeface="Arial"/>
              <a:buNone/>
            </a:pPr>
            <a:r>
              <a:rPr lang="fr-FR" sz="2200" b="1" i="0" u="none" strike="noStrike" cap="none">
                <a:solidFill>
                  <a:srgbClr val="6B1868"/>
                </a:solidFill>
                <a:latin typeface="Arial"/>
                <a:ea typeface="Arial"/>
                <a:cs typeface="Arial"/>
                <a:sym typeface="Arial"/>
              </a:rPr>
              <a:t>J1 :</a:t>
            </a:r>
            <a:r>
              <a:rPr lang="fr-FR" sz="2300" b="1" i="0" u="none" strike="noStrike" cap="none">
                <a:solidFill>
                  <a:srgbClr val="6B1868"/>
                </a:solidFill>
                <a:latin typeface="Arial"/>
                <a:ea typeface="Arial"/>
                <a:cs typeface="Arial"/>
                <a:sym typeface="Arial"/>
              </a:rPr>
              <a:t> </a:t>
            </a:r>
            <a:r>
              <a:rPr lang="fr-FR" sz="1500" b="1">
                <a:solidFill>
                  <a:srgbClr val="6B1868"/>
                </a:solidFill>
              </a:rPr>
              <a:t>Encourager l’innovation territoriale</a:t>
            </a:r>
            <a:endParaRPr sz="1500" b="1">
              <a:solidFill>
                <a:srgbClr val="6B1868"/>
              </a:solidFill>
            </a:endParaRPr>
          </a:p>
          <a:p>
            <a:pPr marL="0" marR="0" lvl="0" indent="0" algn="l" rtl="0">
              <a:lnSpc>
                <a:spcPct val="100000"/>
              </a:lnSpc>
              <a:spcBef>
                <a:spcPts val="0"/>
              </a:spcBef>
              <a:spcAft>
                <a:spcPts val="0"/>
              </a:spcAft>
              <a:buClr>
                <a:srgbClr val="000000"/>
              </a:buClr>
              <a:buSzPts val="2200"/>
              <a:buFont typeface="Arial"/>
              <a:buNone/>
            </a:pPr>
            <a:r>
              <a:rPr lang="fr-FR" sz="2200" b="1" i="0" u="none" strike="noStrike" cap="none">
                <a:solidFill>
                  <a:srgbClr val="6B1868"/>
                </a:solidFill>
                <a:latin typeface="Arial"/>
                <a:ea typeface="Arial"/>
                <a:cs typeface="Arial"/>
                <a:sym typeface="Arial"/>
              </a:rPr>
              <a:t>J2 : </a:t>
            </a:r>
            <a:r>
              <a:rPr lang="fr-FR" sz="1500" b="1">
                <a:solidFill>
                  <a:srgbClr val="6B1868"/>
                </a:solidFill>
              </a:rPr>
              <a:t>Comprendre la nouvelle donne participative</a:t>
            </a:r>
            <a:endParaRPr sz="1500" b="1" i="0" u="none" strike="noStrike" cap="none">
              <a:solidFill>
                <a:srgbClr val="6B186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200"/>
              <a:buFont typeface="Arial"/>
              <a:buNone/>
            </a:pPr>
            <a:r>
              <a:rPr lang="fr-FR" sz="2200" b="1" i="0" u="none" strike="noStrike" cap="none">
                <a:solidFill>
                  <a:srgbClr val="6B1868"/>
                </a:solidFill>
                <a:latin typeface="Arial"/>
                <a:ea typeface="Arial"/>
                <a:cs typeface="Arial"/>
                <a:sym typeface="Arial"/>
              </a:rPr>
              <a:t>J3 : </a:t>
            </a:r>
            <a:r>
              <a:rPr lang="fr-FR" sz="1500" b="1">
                <a:solidFill>
                  <a:srgbClr val="6B1868"/>
                </a:solidFill>
              </a:rPr>
              <a:t>Élaborer le projet de territoire avec les citoyens</a:t>
            </a:r>
            <a:endParaRPr sz="1500" b="1" i="0" u="none" strike="noStrike" cap="none">
              <a:solidFill>
                <a:srgbClr val="6B1868"/>
              </a:solidFill>
              <a:latin typeface="Arial"/>
              <a:ea typeface="Arial"/>
              <a:cs typeface="Arial"/>
              <a:sym typeface="Arial"/>
            </a:endParaRPr>
          </a:p>
        </p:txBody>
      </p:sp>
      <p:sp>
        <p:nvSpPr>
          <p:cNvPr id="70" name="Google Shape;70;p1"/>
          <p:cNvSpPr txBox="1"/>
          <p:nvPr/>
        </p:nvSpPr>
        <p:spPr>
          <a:xfrm>
            <a:off x="4504800" y="3518487"/>
            <a:ext cx="2337000" cy="4002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fr-FR" sz="1400" b="1" i="1" u="none" strike="noStrike" cap="none">
                <a:solidFill>
                  <a:srgbClr val="000000"/>
                </a:solidFill>
                <a:latin typeface="Arial"/>
                <a:ea typeface="Arial"/>
                <a:cs typeface="Arial"/>
                <a:sym typeface="Arial"/>
              </a:rPr>
              <a:t>Dates à venir</a:t>
            </a:r>
            <a:endParaRPr sz="1400" b="1" i="1" u="none" strike="noStrike" cap="none">
              <a:solidFill>
                <a:srgbClr val="000000"/>
              </a:solidFill>
              <a:latin typeface="Arial"/>
              <a:ea typeface="Arial"/>
              <a:cs typeface="Arial"/>
              <a:sym typeface="Arial"/>
            </a:endParaRPr>
          </a:p>
        </p:txBody>
      </p:sp>
      <p:sp>
        <p:nvSpPr>
          <p:cNvPr id="72" name="Google Shape;72;p1"/>
          <p:cNvSpPr txBox="1"/>
          <p:nvPr/>
        </p:nvSpPr>
        <p:spPr>
          <a:xfrm>
            <a:off x="4363585" y="8965792"/>
            <a:ext cx="2619429" cy="830966"/>
          </a:xfrm>
          <a:prstGeom prst="rect">
            <a:avLst/>
          </a:prstGeom>
          <a:solidFill>
            <a:srgbClr val="6B1868"/>
          </a:solidFill>
          <a:ln>
            <a:noFill/>
          </a:ln>
        </p:spPr>
        <p:txBody>
          <a:bodyPr spcFirstLastPara="1" wrap="square" lIns="91425" tIns="91425" rIns="91425" bIns="91425" anchor="t" anchorCtr="0">
            <a:spAutoFit/>
          </a:bodyPr>
          <a:lstStyle/>
          <a:p>
            <a:pPr>
              <a:buSzPts val="1400"/>
            </a:pPr>
            <a:r>
              <a:rPr lang="fr-FR" sz="1400" b="1" i="0" u="none" strike="noStrike" cap="none" dirty="0">
                <a:solidFill>
                  <a:srgbClr val="FFFFFF"/>
                </a:solidFill>
                <a:highlight>
                  <a:srgbClr val="6B1868"/>
                </a:highlight>
                <a:latin typeface="Arial"/>
                <a:ea typeface="Arial"/>
                <a:cs typeface="Arial"/>
                <a:sym typeface="Arial"/>
              </a:rPr>
              <a:t>Prérequis : aucun</a:t>
            </a:r>
            <a:endParaRPr lang="fr-FR" b="1" dirty="0">
              <a:solidFill>
                <a:srgbClr val="FFFFFF"/>
              </a:solidFill>
              <a:highlight>
                <a:srgbClr val="6B1868"/>
              </a:highlight>
            </a:endParaRPr>
          </a:p>
          <a:p>
            <a:pPr>
              <a:buSzPts val="1400"/>
            </a:pPr>
            <a:r>
              <a:rPr lang="fr-FR" sz="1400" b="1" i="0" u="none" strike="noStrike" cap="none" dirty="0">
                <a:solidFill>
                  <a:srgbClr val="FFFFFF"/>
                </a:solidFill>
                <a:highlight>
                  <a:srgbClr val="6B1868"/>
                </a:highlight>
                <a:latin typeface="Arial"/>
                <a:ea typeface="Arial"/>
                <a:cs typeface="Arial"/>
                <a:sym typeface="Arial"/>
              </a:rPr>
              <a:t>Tarif demandé : </a:t>
            </a:r>
            <a:r>
              <a:rPr lang="fr-FR" sz="1400" dirty="0">
                <a:solidFill>
                  <a:schemeClr val="bg1"/>
                </a:solidFill>
              </a:rPr>
              <a:t>400 euros par jour / par personne</a:t>
            </a:r>
            <a:endParaRPr lang="fr-FR" sz="1400" b="0" i="0" u="none" strike="noStrike" cap="none" dirty="0">
              <a:solidFill>
                <a:schemeClr val="bg1"/>
              </a:solidFill>
              <a:latin typeface="Arial"/>
              <a:ea typeface="Arial"/>
              <a:cs typeface="Arial"/>
              <a:sym typeface="Arial"/>
            </a:endParaRPr>
          </a:p>
        </p:txBody>
      </p:sp>
      <p:sp>
        <p:nvSpPr>
          <p:cNvPr id="73" name="Google Shape;73;p1"/>
          <p:cNvSpPr/>
          <p:nvPr/>
        </p:nvSpPr>
        <p:spPr>
          <a:xfrm>
            <a:off x="290825" y="10089925"/>
            <a:ext cx="4410600" cy="291000"/>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fr-FR" sz="1200" b="1" i="0" u="none" strike="noStrike" cap="none">
                <a:solidFill>
                  <a:schemeClr val="lt1"/>
                </a:solidFill>
                <a:latin typeface="Arial"/>
                <a:ea typeface="Arial"/>
                <a:cs typeface="Arial"/>
                <a:sym typeface="Arial"/>
              </a:rPr>
              <a:t>Date de mise à jour de cette fiche : 2</a:t>
            </a:r>
            <a:r>
              <a:rPr lang="fr-FR" sz="1200" b="1">
                <a:solidFill>
                  <a:schemeClr val="lt1"/>
                </a:solidFill>
              </a:rPr>
              <a:t>1</a:t>
            </a:r>
            <a:r>
              <a:rPr lang="fr-FR" sz="1200" b="1" i="0" u="none" strike="noStrike" cap="none">
                <a:solidFill>
                  <a:schemeClr val="lt1"/>
                </a:solidFill>
                <a:latin typeface="Arial"/>
                <a:ea typeface="Arial"/>
                <a:cs typeface="Arial"/>
                <a:sym typeface="Arial"/>
              </a:rPr>
              <a:t>/07/2021</a:t>
            </a:r>
            <a:endParaRPr sz="1200" b="0" i="0" u="none" strike="noStrike" cap="non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1443476" y="903300"/>
            <a:ext cx="5858700" cy="1162500"/>
          </a:xfrm>
          <a:prstGeom prst="rect">
            <a:avLst/>
          </a:prstGeom>
          <a:noFill/>
          <a:ln>
            <a:noFill/>
          </a:ln>
        </p:spPr>
        <p:txBody>
          <a:bodyPr spcFirstLastPara="1" wrap="square" lIns="91425" tIns="91425" rIns="91425" bIns="91425" anchor="t" anchorCtr="0">
            <a:normAutofit/>
          </a:bodyPr>
          <a:lstStyle/>
          <a:p>
            <a:pPr marL="0" lvl="0" indent="0" algn="l" rtl="0">
              <a:lnSpc>
                <a:spcPct val="100000"/>
              </a:lnSpc>
              <a:spcBef>
                <a:spcPts val="0"/>
              </a:spcBef>
              <a:spcAft>
                <a:spcPts val="0"/>
              </a:spcAft>
              <a:buSzPts val="2800"/>
              <a:buNone/>
            </a:pPr>
            <a:endParaRPr/>
          </a:p>
        </p:txBody>
      </p:sp>
      <p:sp>
        <p:nvSpPr>
          <p:cNvPr id="80" name="Google Shape;80;p2"/>
          <p:cNvSpPr/>
          <p:nvPr/>
        </p:nvSpPr>
        <p:spPr>
          <a:xfrm>
            <a:off x="0" y="0"/>
            <a:ext cx="7559700" cy="2065800"/>
          </a:xfrm>
          <a:prstGeom prst="rect">
            <a:avLst/>
          </a:prstGeom>
          <a:solidFill>
            <a:srgbClr val="6B1868"/>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1" name="Google Shape;81;p2"/>
          <p:cNvSpPr/>
          <p:nvPr/>
        </p:nvSpPr>
        <p:spPr>
          <a:xfrm rot="10800000" flipH="1">
            <a:off x="5375" y="9983807"/>
            <a:ext cx="7549254" cy="456192"/>
          </a:xfrm>
          <a:prstGeom prst="flowChartDocument">
            <a:avLst/>
          </a:prstGeom>
          <a:solidFill>
            <a:srgbClr val="6B1868"/>
          </a:solidFill>
          <a:ln w="9525" cap="flat" cmpd="sng">
            <a:solidFill>
              <a:srgbClr val="6B186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2" name="Google Shape;82;p2"/>
          <p:cNvSpPr/>
          <p:nvPr/>
        </p:nvSpPr>
        <p:spPr>
          <a:xfrm>
            <a:off x="0" y="125"/>
            <a:ext cx="1134900" cy="2111700"/>
          </a:xfrm>
          <a:prstGeom prst="rect">
            <a:avLst/>
          </a:prstGeom>
          <a:solidFill>
            <a:srgbClr val="FFFFFF"/>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83" name="Google Shape;83;p2"/>
          <p:cNvSpPr txBox="1">
            <a:spLocks noGrp="1"/>
          </p:cNvSpPr>
          <p:nvPr>
            <p:ph type="sldNum" idx="12"/>
          </p:nvPr>
        </p:nvSpPr>
        <p:spPr>
          <a:xfrm>
            <a:off x="7004788" y="9465147"/>
            <a:ext cx="453600" cy="798900"/>
          </a:xfrm>
          <a:prstGeom prst="rect">
            <a:avLst/>
          </a:prstGeom>
          <a:noFill/>
          <a:ln>
            <a:noFill/>
          </a:ln>
        </p:spPr>
        <p:txBody>
          <a:bodyPr spcFirstLastPara="1" wrap="square" lIns="91425" tIns="91425" rIns="91425" bIns="91425" anchor="ctr" anchorCtr="0">
            <a:normAutofit/>
          </a:bodyPr>
          <a:lstStyle/>
          <a:p>
            <a:pPr marL="0" lvl="0" indent="0" algn="r" rtl="0">
              <a:lnSpc>
                <a:spcPct val="100000"/>
              </a:lnSpc>
              <a:spcBef>
                <a:spcPts val="0"/>
              </a:spcBef>
              <a:spcAft>
                <a:spcPts val="0"/>
              </a:spcAft>
              <a:buSzPts val="1000"/>
              <a:buNone/>
            </a:pPr>
            <a:fld id="{00000000-1234-1234-1234-123412341234}" type="slidenum">
              <a:rPr lang="fr-FR"/>
              <a:t>2</a:t>
            </a:fld>
            <a:endParaRPr/>
          </a:p>
        </p:txBody>
      </p:sp>
      <p:sp>
        <p:nvSpPr>
          <p:cNvPr id="84" name="Google Shape;84;p2"/>
          <p:cNvSpPr txBox="1"/>
          <p:nvPr/>
        </p:nvSpPr>
        <p:spPr>
          <a:xfrm>
            <a:off x="1414800" y="189975"/>
            <a:ext cx="6144900" cy="16434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chemeClr val="dk1"/>
              </a:buClr>
              <a:buSzPts val="1100"/>
              <a:buFont typeface="Arial"/>
              <a:buNone/>
            </a:pPr>
            <a:endParaRPr sz="2400" b="1" i="0" u="none" strike="noStrike" cap="none">
              <a:solidFill>
                <a:srgbClr val="FFBE00"/>
              </a:solidFill>
              <a:latin typeface="Arial"/>
              <a:ea typeface="Arial"/>
              <a:cs typeface="Arial"/>
              <a:sym typeface="Arial"/>
            </a:endParaRPr>
          </a:p>
          <a:p>
            <a:pPr marL="0" lvl="0" indent="0" algn="just" rtl="0">
              <a:spcBef>
                <a:spcPts val="0"/>
              </a:spcBef>
              <a:spcAft>
                <a:spcPts val="0"/>
              </a:spcAft>
              <a:buClr>
                <a:schemeClr val="dk1"/>
              </a:buClr>
              <a:buSzPts val="1100"/>
              <a:buFont typeface="Arial"/>
              <a:buNone/>
            </a:pPr>
            <a:r>
              <a:rPr lang="fr-FR" sz="2400" b="1">
                <a:solidFill>
                  <a:srgbClr val="FFBE00"/>
                </a:solidFill>
              </a:rPr>
              <a:t>COLLECTIVITÉS TERRITORIALES</a:t>
            </a:r>
            <a:endParaRPr sz="2400" b="1">
              <a:solidFill>
                <a:srgbClr val="FFBE00"/>
              </a:solidFill>
            </a:endParaRPr>
          </a:p>
          <a:p>
            <a:pPr marL="0" lvl="0" indent="0" algn="l" rtl="0">
              <a:spcBef>
                <a:spcPts val="0"/>
              </a:spcBef>
              <a:spcAft>
                <a:spcPts val="0"/>
              </a:spcAft>
              <a:buClr>
                <a:schemeClr val="dk1"/>
              </a:buClr>
              <a:buSzPts val="2200"/>
              <a:buFont typeface="Arial"/>
              <a:buNone/>
            </a:pPr>
            <a:r>
              <a:rPr lang="fr-FR" sz="2200">
                <a:solidFill>
                  <a:schemeClr val="lt1"/>
                </a:solidFill>
              </a:rPr>
              <a:t>L’Innovation territoriale et la démocratie participative</a:t>
            </a:r>
            <a:endParaRPr sz="2200">
              <a:solidFill>
                <a:schemeClr val="lt1"/>
              </a:solidFill>
            </a:endParaRPr>
          </a:p>
          <a:p>
            <a:pPr marL="0" marR="0" lvl="0" indent="0" algn="just" rtl="0">
              <a:lnSpc>
                <a:spcPct val="100000"/>
              </a:lnSpc>
              <a:spcBef>
                <a:spcPts val="0"/>
              </a:spcBef>
              <a:spcAft>
                <a:spcPts val="0"/>
              </a:spcAft>
              <a:buClr>
                <a:srgbClr val="000000"/>
              </a:buClr>
              <a:buSzPts val="2400"/>
              <a:buFont typeface="Arial"/>
              <a:buNone/>
            </a:pPr>
            <a:endParaRPr sz="2400" b="1" i="0" u="none" strike="noStrike" cap="none">
              <a:solidFill>
                <a:srgbClr val="FFBE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400"/>
              <a:buFont typeface="Arial"/>
              <a:buNone/>
            </a:pPr>
            <a:endParaRPr sz="2400" b="1" i="0" u="none" strike="noStrike" cap="none">
              <a:solidFill>
                <a:srgbClr val="FFBE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3400"/>
              <a:buFont typeface="Arial"/>
              <a:buNone/>
            </a:pPr>
            <a:endParaRPr sz="3400" b="0" i="0" u="none" strike="noStrike" cap="none">
              <a:solidFill>
                <a:srgbClr val="FFFFFF"/>
              </a:solidFill>
              <a:latin typeface="Arial"/>
              <a:ea typeface="Arial"/>
              <a:cs typeface="Arial"/>
              <a:sym typeface="Arial"/>
            </a:endParaRPr>
          </a:p>
        </p:txBody>
      </p:sp>
      <p:cxnSp>
        <p:nvCxnSpPr>
          <p:cNvPr id="85" name="Google Shape;85;p2"/>
          <p:cNvCxnSpPr/>
          <p:nvPr/>
        </p:nvCxnSpPr>
        <p:spPr>
          <a:xfrm rot="10800000" flipH="1">
            <a:off x="1541850" y="1848975"/>
            <a:ext cx="6020100" cy="2400"/>
          </a:xfrm>
          <a:prstGeom prst="straightConnector1">
            <a:avLst/>
          </a:prstGeom>
          <a:noFill/>
          <a:ln w="9525" cap="flat" cmpd="sng">
            <a:solidFill>
              <a:srgbClr val="FFBE00"/>
            </a:solidFill>
            <a:prstDash val="solid"/>
            <a:round/>
            <a:headEnd type="none" w="sm" len="sm"/>
            <a:tailEnd type="none" w="sm" len="sm"/>
          </a:ln>
        </p:spPr>
      </p:cxnSp>
      <p:sp>
        <p:nvSpPr>
          <p:cNvPr id="86" name="Google Shape;86;p2"/>
          <p:cNvSpPr txBox="1"/>
          <p:nvPr/>
        </p:nvSpPr>
        <p:spPr>
          <a:xfrm>
            <a:off x="807725" y="8161350"/>
            <a:ext cx="5741656" cy="1531200"/>
          </a:xfrm>
          <a:prstGeom prst="rect">
            <a:avLst/>
          </a:prstGeom>
          <a:noFill/>
          <a:ln w="28575" cap="flat" cmpd="sng">
            <a:solidFill>
              <a:srgbClr val="CCCCCC"/>
            </a:solidFill>
            <a:prstDash val="solid"/>
            <a:round/>
            <a:headEnd type="none" w="sm" len="sm"/>
            <a:tailEnd type="none" w="sm" len="sm"/>
          </a:ln>
        </p:spPr>
        <p:txBody>
          <a:bodyPr spcFirstLastPara="1" wrap="square" lIns="91425" tIns="91425" rIns="91425" bIns="91425" anchor="t" anchorCtr="0">
            <a:noAutofit/>
          </a:bodyPr>
          <a:lstStyle/>
          <a:p>
            <a:pPr marL="0" marR="0" lvl="0" indent="0" rtl="0">
              <a:lnSpc>
                <a:spcPct val="100000"/>
              </a:lnSpc>
              <a:spcBef>
                <a:spcPts val="0"/>
              </a:spcBef>
              <a:spcAft>
                <a:spcPts val="0"/>
              </a:spcAft>
              <a:buNone/>
            </a:pPr>
            <a:r>
              <a:rPr lang="fr-FR" sz="1200" b="1" i="0" u="none" strike="noStrike" cap="none" dirty="0">
                <a:solidFill>
                  <a:srgbClr val="000000"/>
                </a:solidFill>
                <a:latin typeface="Arial"/>
                <a:ea typeface="Arial"/>
                <a:cs typeface="Arial"/>
                <a:sym typeface="Arial"/>
              </a:rPr>
              <a:t>Résultats obtenus :									</a:t>
            </a:r>
            <a:r>
              <a:rPr lang="fr-FR" sz="1200" b="1" i="0" u="sng" strike="noStrike" cap="none" dirty="0">
                <a:solidFill>
                  <a:srgbClr val="6B1868"/>
                </a:solidFill>
                <a:latin typeface="Arial"/>
                <a:ea typeface="Arial"/>
                <a:cs typeface="Arial"/>
                <a:sym typeface="Arial"/>
              </a:rPr>
              <a:t>NOUVELLE FORMAT</a:t>
            </a:r>
            <a:r>
              <a:rPr lang="fr-FR" sz="1200" b="1" u="sng" dirty="0">
                <a:solidFill>
                  <a:srgbClr val="6B1868"/>
                </a:solidFill>
              </a:rPr>
              <a:t>ION</a:t>
            </a:r>
            <a:endParaRPr sz="1200" b="0" i="0" u="sng" strike="noStrike" cap="none" dirty="0">
              <a:solidFill>
                <a:srgbClr val="6B1868"/>
              </a:solidFill>
              <a:latin typeface="Arial"/>
              <a:ea typeface="Arial"/>
              <a:cs typeface="Arial"/>
              <a:sym typeface="Arial"/>
            </a:endParaRPr>
          </a:p>
          <a:p>
            <a:pPr marL="0" marR="0" lvl="0" indent="0" algn="l" rtl="0">
              <a:lnSpc>
                <a:spcPct val="100000"/>
              </a:lnSpc>
              <a:spcBef>
                <a:spcPts val="0"/>
              </a:spcBef>
              <a:spcAft>
                <a:spcPts val="0"/>
              </a:spcAft>
              <a:buNone/>
            </a:pPr>
            <a:r>
              <a:rPr lang="fr-FR" sz="1200" b="1" i="0" u="none" strike="noStrike" cap="none" dirty="0">
                <a:solidFill>
                  <a:srgbClr val="000000"/>
                </a:solidFill>
                <a:latin typeface="Arial"/>
                <a:ea typeface="Arial"/>
                <a:cs typeface="Arial"/>
                <a:sym typeface="Arial"/>
              </a:rPr>
              <a:t> </a:t>
            </a:r>
            <a:endParaRPr sz="12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fr-FR" sz="1200" b="0" i="0" u="none" strike="noStrike" cap="none" dirty="0">
                <a:solidFill>
                  <a:srgbClr val="000000"/>
                </a:solidFill>
                <a:latin typeface="Arial"/>
                <a:ea typeface="Arial"/>
                <a:cs typeface="Arial"/>
                <a:sym typeface="Arial"/>
              </a:rPr>
              <a:t>Période du     au </a:t>
            </a:r>
            <a:endParaRPr dirty="0"/>
          </a:p>
          <a:p>
            <a:pPr marL="0" marR="0" lvl="0" indent="0" algn="l" rtl="0">
              <a:lnSpc>
                <a:spcPct val="100000"/>
              </a:lnSpc>
              <a:spcBef>
                <a:spcPts val="0"/>
              </a:spcBef>
              <a:spcAft>
                <a:spcPts val="0"/>
              </a:spcAft>
              <a:buNone/>
            </a:pPr>
            <a:r>
              <a:rPr lang="fr-FR" sz="1200" b="0" i="0" u="none" strike="noStrike" cap="none" dirty="0">
                <a:solidFill>
                  <a:srgbClr val="000000"/>
                </a:solidFill>
                <a:latin typeface="Arial"/>
                <a:ea typeface="Arial"/>
                <a:cs typeface="Arial"/>
                <a:sym typeface="Arial"/>
              </a:rPr>
              <a:t>Nombre de sessions :</a:t>
            </a:r>
            <a:endParaRPr dirty="0"/>
          </a:p>
          <a:p>
            <a:pPr marL="0" marR="0" lvl="0" indent="0" algn="l" rtl="0">
              <a:lnSpc>
                <a:spcPct val="100000"/>
              </a:lnSpc>
              <a:spcBef>
                <a:spcPts val="0"/>
              </a:spcBef>
              <a:spcAft>
                <a:spcPts val="0"/>
              </a:spcAft>
              <a:buNone/>
            </a:pPr>
            <a:r>
              <a:rPr lang="fr-FR" sz="1200" b="0" i="0" u="none" strike="noStrike" cap="none" dirty="0">
                <a:solidFill>
                  <a:srgbClr val="000000"/>
                </a:solidFill>
                <a:latin typeface="Arial"/>
                <a:ea typeface="Arial"/>
                <a:cs typeface="Arial"/>
                <a:sym typeface="Arial"/>
              </a:rPr>
              <a:t>Nombre de bénéficiaires de la formation : </a:t>
            </a:r>
            <a:endParaRPr dirty="0"/>
          </a:p>
          <a:p>
            <a:pPr marL="0" marR="0" lvl="0" indent="0" algn="l" rtl="0">
              <a:lnSpc>
                <a:spcPct val="100000"/>
              </a:lnSpc>
              <a:spcBef>
                <a:spcPts val="0"/>
              </a:spcBef>
              <a:spcAft>
                <a:spcPts val="0"/>
              </a:spcAft>
              <a:buNone/>
            </a:pPr>
            <a:r>
              <a:rPr lang="fr-FR" sz="1200" b="0" i="0" u="none" strike="noStrike" cap="none" dirty="0">
                <a:solidFill>
                  <a:srgbClr val="000000"/>
                </a:solidFill>
                <a:latin typeface="Arial"/>
                <a:ea typeface="Arial"/>
                <a:cs typeface="Arial"/>
                <a:sym typeface="Arial"/>
              </a:rPr>
              <a:t>Nombre de retour de questionnaire de satisfaction :</a:t>
            </a:r>
            <a:endParaRPr dirty="0"/>
          </a:p>
          <a:p>
            <a:pPr marL="0" marR="0" lvl="0" indent="0" algn="l" rtl="0">
              <a:lnSpc>
                <a:spcPct val="100000"/>
              </a:lnSpc>
              <a:spcBef>
                <a:spcPts val="0"/>
              </a:spcBef>
              <a:spcAft>
                <a:spcPts val="0"/>
              </a:spcAft>
              <a:buNone/>
            </a:pPr>
            <a:r>
              <a:rPr lang="fr-FR" sz="1200" b="0" i="0" u="none" strike="noStrike" cap="none" dirty="0">
                <a:solidFill>
                  <a:srgbClr val="000000"/>
                </a:solidFill>
                <a:latin typeface="Arial"/>
                <a:ea typeface="Arial"/>
                <a:cs typeface="Arial"/>
                <a:sym typeface="Arial"/>
              </a:rPr>
              <a:t>Taux de satisfaction : </a:t>
            </a:r>
            <a:endParaRPr dirty="0"/>
          </a:p>
          <a:p>
            <a:pPr marL="0" marR="0" lvl="0" indent="0" algn="l" rtl="0">
              <a:lnSpc>
                <a:spcPct val="100000"/>
              </a:lnSpc>
              <a:spcBef>
                <a:spcPts val="0"/>
              </a:spcBef>
              <a:spcAft>
                <a:spcPts val="0"/>
              </a:spcAft>
              <a:buClr>
                <a:srgbClr val="000000"/>
              </a:buClr>
              <a:buSzPts val="1400"/>
              <a:buFont typeface="Arial"/>
              <a:buNone/>
            </a:pPr>
            <a:endParaRPr sz="1400" b="1" i="0" u="none" strike="noStrike" cap="none" dirty="0">
              <a:solidFill>
                <a:srgbClr val="000000"/>
              </a:solidFill>
              <a:latin typeface="Arial"/>
              <a:ea typeface="Arial"/>
              <a:cs typeface="Arial"/>
              <a:sym typeface="Arial"/>
            </a:endParaRPr>
          </a:p>
        </p:txBody>
      </p:sp>
      <p:sp>
        <p:nvSpPr>
          <p:cNvPr id="87" name="Google Shape;87;p2"/>
          <p:cNvSpPr txBox="1"/>
          <p:nvPr/>
        </p:nvSpPr>
        <p:spPr>
          <a:xfrm>
            <a:off x="709250" y="2299625"/>
            <a:ext cx="2897100" cy="5520900"/>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None/>
            </a:pPr>
            <a:r>
              <a:rPr lang="fr-FR" b="1">
                <a:solidFill>
                  <a:srgbClr val="2C2C2C"/>
                </a:solidFill>
              </a:rPr>
              <a:t>À</a:t>
            </a:r>
            <a:r>
              <a:rPr lang="fr-FR" sz="1400" b="1" i="0" u="none" strike="noStrike" cap="none">
                <a:solidFill>
                  <a:srgbClr val="2C2C2C"/>
                </a:solidFill>
                <a:latin typeface="Arial"/>
                <a:ea typeface="Arial"/>
                <a:cs typeface="Arial"/>
                <a:sym typeface="Arial"/>
              </a:rPr>
              <a:t> propos de votre formateur : </a:t>
            </a:r>
            <a:endParaRPr sz="1400" b="1" i="0" u="none" strike="noStrike" cap="none">
              <a:solidFill>
                <a:srgbClr val="2C2C2C"/>
              </a:solidFill>
              <a:latin typeface="Arial"/>
              <a:ea typeface="Arial"/>
              <a:cs typeface="Arial"/>
              <a:sym typeface="Arial"/>
            </a:endParaRPr>
          </a:p>
          <a:p>
            <a:pPr marL="0" marR="0" lvl="0" indent="0" algn="just" rtl="0">
              <a:lnSpc>
                <a:spcPct val="100000"/>
              </a:lnSpc>
              <a:spcBef>
                <a:spcPts val="0"/>
              </a:spcBef>
              <a:spcAft>
                <a:spcPts val="0"/>
              </a:spcAft>
              <a:buNone/>
            </a:pPr>
            <a:endParaRPr b="1">
              <a:solidFill>
                <a:srgbClr val="2C2C2C"/>
              </a:solidFill>
            </a:endParaRPr>
          </a:p>
          <a:p>
            <a:pPr marL="0" marR="0" lvl="0" indent="0" algn="just" rtl="0">
              <a:lnSpc>
                <a:spcPct val="100000"/>
              </a:lnSpc>
              <a:spcBef>
                <a:spcPts val="0"/>
              </a:spcBef>
              <a:spcAft>
                <a:spcPts val="0"/>
              </a:spcAft>
              <a:buNone/>
            </a:pPr>
            <a:endParaRPr sz="200"/>
          </a:p>
          <a:p>
            <a:pPr marL="0" marR="0" lvl="0" indent="0" algn="l" rtl="0">
              <a:lnSpc>
                <a:spcPct val="115000"/>
              </a:lnSpc>
              <a:spcBef>
                <a:spcPts val="0"/>
              </a:spcBef>
              <a:spcAft>
                <a:spcPts val="0"/>
              </a:spcAft>
              <a:buNone/>
            </a:pPr>
            <a:r>
              <a:rPr lang="fr-FR">
                <a:solidFill>
                  <a:schemeClr val="dk2"/>
                </a:solidFill>
              </a:rPr>
              <a:t>MERCET Thomas</a:t>
            </a:r>
            <a:r>
              <a:rPr lang="fr-FR">
                <a:solidFill>
                  <a:schemeClr val="dk1"/>
                </a:solidFill>
              </a:rPr>
              <a:t> </a:t>
            </a:r>
            <a:endParaRPr>
              <a:solidFill>
                <a:schemeClr val="dk1"/>
              </a:solidFill>
            </a:endParaRPr>
          </a:p>
          <a:p>
            <a:pPr marL="0" lvl="0" indent="0" algn="just" rtl="0">
              <a:spcBef>
                <a:spcPts val="0"/>
              </a:spcBef>
              <a:spcAft>
                <a:spcPts val="0"/>
              </a:spcAft>
              <a:buNone/>
            </a:pPr>
            <a:r>
              <a:rPr lang="fr-FR" sz="1100">
                <a:solidFill>
                  <a:schemeClr val="dk2"/>
                </a:solidFill>
                <a:highlight>
                  <a:schemeClr val="lt1"/>
                </a:highlight>
              </a:rPr>
              <a:t>Spécialiste participation citoyenne et innovation territoriale. Master 2 en Ingénierie de la concertation. Ex-chargé de démocratie participative à Montreuil, accompagnement des démarches de concertation innovantes. Directeur de projet chargé de la démocratie participative à St Brieuc. Fondateur du cabinet de conseil Savoir d’usage. </a:t>
            </a:r>
            <a:endParaRPr sz="1100">
              <a:solidFill>
                <a:schemeClr val="dk2"/>
              </a:solidFill>
              <a:highlight>
                <a:schemeClr val="lt1"/>
              </a:highlight>
            </a:endParaRPr>
          </a:p>
          <a:p>
            <a:pPr marL="0" lvl="0" indent="0" algn="just" rtl="0">
              <a:spcBef>
                <a:spcPts val="0"/>
              </a:spcBef>
              <a:spcAft>
                <a:spcPts val="0"/>
              </a:spcAft>
              <a:buNone/>
            </a:pPr>
            <a:endParaRPr sz="1100">
              <a:solidFill>
                <a:schemeClr val="dk2"/>
              </a:solidFill>
              <a:highlight>
                <a:schemeClr val="lt1"/>
              </a:highlight>
            </a:endParaRPr>
          </a:p>
          <a:p>
            <a:pPr marL="0" marR="0" lvl="0" indent="0" algn="l" rtl="0">
              <a:lnSpc>
                <a:spcPct val="115000"/>
              </a:lnSpc>
              <a:spcBef>
                <a:spcPts val="0"/>
              </a:spcBef>
              <a:spcAft>
                <a:spcPts val="0"/>
              </a:spcAft>
              <a:buNone/>
            </a:pPr>
            <a:r>
              <a:rPr lang="fr-FR" sz="1400" b="0" i="0" u="none" strike="noStrike" cap="none">
                <a:solidFill>
                  <a:schemeClr val="dk2"/>
                </a:solidFill>
                <a:latin typeface="Arial"/>
                <a:ea typeface="Arial"/>
                <a:cs typeface="Arial"/>
                <a:sym typeface="Arial"/>
              </a:rPr>
              <a:t>Coordonnées</a:t>
            </a:r>
            <a:endParaRPr sz="1400" b="0" i="0" u="none" strike="noStrike" cap="none">
              <a:solidFill>
                <a:schemeClr val="dk2"/>
              </a:solidFill>
              <a:latin typeface="Arial"/>
              <a:ea typeface="Arial"/>
              <a:cs typeface="Arial"/>
              <a:sym typeface="Arial"/>
            </a:endParaRPr>
          </a:p>
          <a:p>
            <a:pPr marL="0" marR="241300" lvl="0" indent="0" algn="l" rtl="0">
              <a:lnSpc>
                <a:spcPct val="115000"/>
              </a:lnSpc>
              <a:spcBef>
                <a:spcPts val="0"/>
              </a:spcBef>
              <a:spcAft>
                <a:spcPts val="0"/>
              </a:spcAft>
              <a:buNone/>
            </a:pPr>
            <a:r>
              <a:rPr lang="fr-FR" sz="1100" u="sng">
                <a:solidFill>
                  <a:schemeClr val="dk2"/>
                </a:solidFill>
                <a:highlight>
                  <a:srgbClr val="FFFFFF"/>
                </a:highlight>
                <a:hlinkClick r:id="rId3">
                  <a:extLst>
                    <a:ext uri="{A12FA001-AC4F-418D-AE19-62706E023703}">
                      <ahyp:hlinkClr xmlns:ahyp="http://schemas.microsoft.com/office/drawing/2018/hyperlinkcolor" val="tx"/>
                    </a:ext>
                  </a:extLst>
                </a:hlinkClick>
              </a:rPr>
              <a:t>contact@gestionslocales.fr</a:t>
            </a:r>
            <a:r>
              <a:rPr lang="fr-FR" sz="1100">
                <a:solidFill>
                  <a:schemeClr val="dk2"/>
                </a:solidFill>
                <a:highlight>
                  <a:srgbClr val="FFFFFF"/>
                </a:highlight>
              </a:rPr>
              <a:t> </a:t>
            </a:r>
            <a:endParaRPr sz="1100" b="1">
              <a:solidFill>
                <a:schemeClr val="dk2"/>
              </a:solidFill>
              <a:highlight>
                <a:srgbClr val="FFFFFF"/>
              </a:highlight>
            </a:endParaRPr>
          </a:p>
          <a:p>
            <a:pPr marL="0" marR="241300" lvl="0" indent="0" algn="l" rtl="0">
              <a:lnSpc>
                <a:spcPct val="115000"/>
              </a:lnSpc>
              <a:spcBef>
                <a:spcPts val="0"/>
              </a:spcBef>
              <a:spcAft>
                <a:spcPts val="0"/>
              </a:spcAft>
              <a:buNone/>
            </a:pPr>
            <a:r>
              <a:rPr lang="fr-FR" sz="1100">
                <a:solidFill>
                  <a:schemeClr val="dk2"/>
                </a:solidFill>
                <a:highlight>
                  <a:srgbClr val="FFFFFF"/>
                </a:highlight>
              </a:rPr>
              <a:t>06.40.53.82.05</a:t>
            </a:r>
            <a:endParaRPr sz="1100">
              <a:solidFill>
                <a:schemeClr val="dk2"/>
              </a:solidFill>
              <a:highlight>
                <a:srgbClr val="FFFFFF"/>
              </a:highlight>
            </a:endParaRPr>
          </a:p>
          <a:p>
            <a:pPr marL="0" marR="0" lvl="0" indent="0" algn="l" rtl="0">
              <a:lnSpc>
                <a:spcPct val="100000"/>
              </a:lnSpc>
              <a:spcBef>
                <a:spcPts val="0"/>
              </a:spcBef>
              <a:spcAft>
                <a:spcPts val="0"/>
              </a:spcAft>
              <a:buClr>
                <a:srgbClr val="000000"/>
              </a:buClr>
              <a:buSzPts val="1400"/>
              <a:buFont typeface="Arial"/>
              <a:buNone/>
            </a:pPr>
            <a:endParaRPr sz="1900">
              <a:solidFill>
                <a:schemeClr val="dk2"/>
              </a:solidFill>
            </a:endParaRPr>
          </a:p>
          <a:p>
            <a:pPr marL="0" marR="0" lvl="0" indent="0" algn="just" rtl="0">
              <a:lnSpc>
                <a:spcPct val="100000"/>
              </a:lnSpc>
              <a:spcBef>
                <a:spcPts val="0"/>
              </a:spcBef>
              <a:spcAft>
                <a:spcPts val="0"/>
              </a:spcAft>
              <a:buNone/>
            </a:pPr>
            <a:r>
              <a:rPr lang="fr-FR" sz="1200" b="0" i="1" u="none" strike="noStrike" cap="none">
                <a:solidFill>
                  <a:schemeClr val="dk2"/>
                </a:solidFill>
                <a:latin typeface="Arial"/>
                <a:ea typeface="Arial"/>
                <a:cs typeface="Arial"/>
                <a:sym typeface="Arial"/>
              </a:rPr>
              <a:t>Les personnes qui rencontreraient des difficultés pour cause de situation de handicap, même léger, même provisoire, sont priées de bien vouloir nous consulter au moment de leur inscription, afin de nous permettre d’évaluer ensemble un dispositif d’adaptation de notre formation. Lors de sessions en présentiel, nous disposons d’une salle accessible aux personnes à mobilité réduite. Merci de nous avertir pour que nous puissions la réserver.</a:t>
            </a:r>
            <a:r>
              <a:rPr lang="fr-FR" sz="1100" b="0" i="1" u="none" strike="noStrike" cap="none">
                <a:solidFill>
                  <a:schemeClr val="dk2"/>
                </a:solidFill>
                <a:latin typeface="Arial"/>
                <a:ea typeface="Arial"/>
                <a:cs typeface="Arial"/>
                <a:sym typeface="Arial"/>
              </a:rPr>
              <a:t> </a:t>
            </a:r>
            <a:endParaRPr sz="1100"/>
          </a:p>
          <a:p>
            <a:pPr marL="457200" marR="0" lvl="0" indent="0" algn="just" rtl="0">
              <a:lnSpc>
                <a:spcPct val="100000"/>
              </a:lnSpc>
              <a:spcBef>
                <a:spcPts val="0"/>
              </a:spcBef>
              <a:spcAft>
                <a:spcPts val="0"/>
              </a:spcAft>
              <a:buClr>
                <a:srgbClr val="000000"/>
              </a:buClr>
              <a:buSzPts val="1400"/>
              <a:buFont typeface="Arial"/>
              <a:buNone/>
            </a:pPr>
            <a:endParaRPr sz="1100" b="0" i="0" u="none" strike="noStrike" cap="none">
              <a:solidFill>
                <a:schemeClr val="dk2"/>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400"/>
              <a:buFont typeface="Arial"/>
              <a:buNone/>
            </a:pPr>
            <a:r>
              <a:rPr lang="fr-FR" sz="1100" b="0" i="0" u="none" strike="noStrike" cap="none">
                <a:solidFill>
                  <a:schemeClr val="dk2"/>
                </a:solidFill>
                <a:latin typeface="Arial"/>
                <a:ea typeface="Arial"/>
                <a:cs typeface="Arial"/>
                <a:sym typeface="Arial"/>
              </a:rPr>
              <a:t> </a:t>
            </a:r>
            <a:endParaRPr sz="1100" b="0" i="0" u="none" strike="noStrike" cap="none">
              <a:solidFill>
                <a:schemeClr val="dk2"/>
              </a:solidFill>
              <a:latin typeface="Arial"/>
              <a:ea typeface="Arial"/>
              <a:cs typeface="Arial"/>
              <a:sym typeface="Arial"/>
            </a:endParaRPr>
          </a:p>
        </p:txBody>
      </p:sp>
      <p:cxnSp>
        <p:nvCxnSpPr>
          <p:cNvPr id="88" name="Google Shape;88;p2"/>
          <p:cNvCxnSpPr/>
          <p:nvPr/>
        </p:nvCxnSpPr>
        <p:spPr>
          <a:xfrm>
            <a:off x="3773150" y="2524900"/>
            <a:ext cx="0" cy="5220000"/>
          </a:xfrm>
          <a:prstGeom prst="straightConnector1">
            <a:avLst/>
          </a:prstGeom>
          <a:noFill/>
          <a:ln w="38100" cap="flat" cmpd="sng">
            <a:solidFill>
              <a:srgbClr val="FFBE00"/>
            </a:solidFill>
            <a:prstDash val="solid"/>
            <a:round/>
            <a:headEnd type="none" w="sm" len="sm"/>
            <a:tailEnd type="none" w="sm" len="sm"/>
          </a:ln>
        </p:spPr>
      </p:cxnSp>
      <p:sp>
        <p:nvSpPr>
          <p:cNvPr id="89" name="Google Shape;89;p2"/>
          <p:cNvSpPr txBox="1"/>
          <p:nvPr/>
        </p:nvSpPr>
        <p:spPr>
          <a:xfrm>
            <a:off x="4322250" y="2315025"/>
            <a:ext cx="2897100" cy="552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500">
              <a:solidFill>
                <a:srgbClr val="666666"/>
              </a:solidFill>
            </a:endParaRPr>
          </a:p>
          <a:p>
            <a:pPr marL="457200" lvl="0" indent="-304800" algn="just" rtl="0">
              <a:spcBef>
                <a:spcPts val="0"/>
              </a:spcBef>
              <a:spcAft>
                <a:spcPts val="0"/>
              </a:spcAft>
              <a:buClr>
                <a:schemeClr val="dk2"/>
              </a:buClr>
              <a:buSzPts val="1200"/>
              <a:buChar char="◻"/>
            </a:pPr>
            <a:r>
              <a:rPr lang="fr-FR" sz="1200">
                <a:solidFill>
                  <a:schemeClr val="dk2"/>
                </a:solidFill>
              </a:rPr>
              <a:t>Un exposé clair et synthétique</a:t>
            </a:r>
            <a:endParaRPr sz="1200">
              <a:solidFill>
                <a:schemeClr val="dk2"/>
              </a:solidFill>
            </a:endParaRPr>
          </a:p>
          <a:p>
            <a:pPr marL="457200" lvl="0" indent="-304800" algn="just" rtl="0">
              <a:spcBef>
                <a:spcPts val="0"/>
              </a:spcBef>
              <a:spcAft>
                <a:spcPts val="0"/>
              </a:spcAft>
              <a:buClr>
                <a:schemeClr val="dk2"/>
              </a:buClr>
              <a:buSzPts val="1200"/>
              <a:buChar char="◻"/>
            </a:pPr>
            <a:r>
              <a:rPr lang="fr-FR" sz="1200">
                <a:solidFill>
                  <a:schemeClr val="dk2"/>
                </a:solidFill>
              </a:rPr>
              <a:t>Interactions avec les participant.e.s</a:t>
            </a:r>
            <a:endParaRPr sz="1200">
              <a:solidFill>
                <a:schemeClr val="dk2"/>
              </a:solidFill>
            </a:endParaRPr>
          </a:p>
          <a:p>
            <a:pPr marL="457200" lvl="0" indent="-304800" algn="just" rtl="0">
              <a:spcBef>
                <a:spcPts val="0"/>
              </a:spcBef>
              <a:spcAft>
                <a:spcPts val="0"/>
              </a:spcAft>
              <a:buClr>
                <a:schemeClr val="dk2"/>
              </a:buClr>
              <a:buSzPts val="1200"/>
              <a:buChar char="◻"/>
            </a:pPr>
            <a:r>
              <a:rPr lang="fr-FR" sz="1200">
                <a:solidFill>
                  <a:schemeClr val="dk2"/>
                </a:solidFill>
              </a:rPr>
              <a:t>Ateliers pratiques avec études de cas </a:t>
            </a:r>
            <a:endParaRPr sz="1200">
              <a:solidFill>
                <a:schemeClr val="dk2"/>
              </a:solidFill>
            </a:endParaRPr>
          </a:p>
          <a:p>
            <a:pPr marL="457200" lvl="0" indent="-304800" algn="just" rtl="0">
              <a:spcBef>
                <a:spcPts val="0"/>
              </a:spcBef>
              <a:spcAft>
                <a:spcPts val="0"/>
              </a:spcAft>
              <a:buClr>
                <a:schemeClr val="dk2"/>
              </a:buClr>
              <a:buSzPts val="1200"/>
              <a:buChar char="◻"/>
            </a:pPr>
            <a:r>
              <a:rPr lang="fr-FR" sz="1200">
                <a:solidFill>
                  <a:schemeClr val="dk2"/>
                </a:solidFill>
              </a:rPr>
              <a:t>Evaluation de la formation et animation </a:t>
            </a:r>
            <a:endParaRPr sz="1200">
              <a:solidFill>
                <a:schemeClr val="dk2"/>
              </a:solidFill>
            </a:endParaRPr>
          </a:p>
          <a:p>
            <a:pPr marL="457200" lvl="0" indent="-304800" algn="just" rtl="0">
              <a:spcBef>
                <a:spcPts val="0"/>
              </a:spcBef>
              <a:spcAft>
                <a:spcPts val="0"/>
              </a:spcAft>
              <a:buClr>
                <a:schemeClr val="dk2"/>
              </a:buClr>
              <a:buSzPts val="1200"/>
              <a:buChar char="◻"/>
            </a:pPr>
            <a:r>
              <a:rPr lang="fr-FR" sz="1200">
                <a:solidFill>
                  <a:schemeClr val="dk2"/>
                </a:solidFill>
              </a:rPr>
              <a:t>Restitution des ateliers</a:t>
            </a:r>
            <a:endParaRPr sz="1200">
              <a:solidFill>
                <a:schemeClr val="dk2"/>
              </a:solidFill>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a:solidFill>
                <a:schemeClr val="dk2"/>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457200" marR="0" lvl="0" indent="0" algn="just" rtl="0">
              <a:lnSpc>
                <a:spcPct val="100000"/>
              </a:lnSpc>
              <a:spcBef>
                <a:spcPts val="0"/>
              </a:spcBef>
              <a:spcAft>
                <a:spcPts val="0"/>
              </a:spcAft>
              <a:buClr>
                <a:srgbClr val="000000"/>
              </a:buClr>
              <a:buSzPts val="1400"/>
              <a:buFont typeface="Arial"/>
              <a:buNone/>
            </a:pPr>
            <a:endParaRPr sz="1400" b="0" i="0" u="none" strike="noStrike" cap="none">
              <a:solidFill>
                <a:srgbClr val="666666"/>
              </a:solidFill>
              <a:latin typeface="Arial"/>
              <a:ea typeface="Arial"/>
              <a:cs typeface="Arial"/>
              <a:sym typeface="Arial"/>
            </a:endParaRPr>
          </a:p>
          <a:p>
            <a:pPr marL="0" marR="0" lvl="0" indent="0" algn="just" rtl="0">
              <a:lnSpc>
                <a:spcPct val="100000"/>
              </a:lnSpc>
              <a:spcBef>
                <a:spcPts val="0"/>
              </a:spcBef>
              <a:spcAft>
                <a:spcPts val="0"/>
              </a:spcAft>
              <a:buClr>
                <a:srgbClr val="666666"/>
              </a:buClr>
              <a:buSzPts val="1400"/>
              <a:buFont typeface="Arial"/>
              <a:buNone/>
            </a:pPr>
            <a:endParaRPr>
              <a:solidFill>
                <a:srgbClr val="666666"/>
              </a:solidFill>
            </a:endParaRPr>
          </a:p>
          <a:p>
            <a:pPr marL="0" marR="0" lvl="0" indent="0" algn="just" rtl="0">
              <a:lnSpc>
                <a:spcPct val="100000"/>
              </a:lnSpc>
              <a:spcBef>
                <a:spcPts val="0"/>
              </a:spcBef>
              <a:spcAft>
                <a:spcPts val="0"/>
              </a:spcAft>
              <a:buClr>
                <a:srgbClr val="666666"/>
              </a:buClr>
              <a:buSzPts val="1400"/>
              <a:buFont typeface="Arial"/>
              <a:buNone/>
            </a:pPr>
            <a:endParaRPr>
              <a:solidFill>
                <a:srgbClr val="666666"/>
              </a:solidFill>
            </a:endParaRPr>
          </a:p>
          <a:p>
            <a:pPr marL="0" marR="0" lvl="0" indent="0" algn="just" rtl="0">
              <a:lnSpc>
                <a:spcPct val="100000"/>
              </a:lnSpc>
              <a:spcBef>
                <a:spcPts val="0"/>
              </a:spcBef>
              <a:spcAft>
                <a:spcPts val="0"/>
              </a:spcAft>
              <a:buClr>
                <a:srgbClr val="666666"/>
              </a:buClr>
              <a:buSzPts val="1400"/>
              <a:buFont typeface="Arial"/>
              <a:buNone/>
            </a:pPr>
            <a:endParaRPr>
              <a:solidFill>
                <a:srgbClr val="666666"/>
              </a:solidFill>
            </a:endParaRPr>
          </a:p>
          <a:p>
            <a:pPr marL="457200" marR="0" lvl="0" indent="-304800" algn="just" rtl="0">
              <a:lnSpc>
                <a:spcPct val="100000"/>
              </a:lnSpc>
              <a:spcBef>
                <a:spcPts val="0"/>
              </a:spcBef>
              <a:spcAft>
                <a:spcPts val="0"/>
              </a:spcAft>
              <a:buClr>
                <a:schemeClr val="dk2"/>
              </a:buClr>
              <a:buSzPts val="1200"/>
              <a:buFont typeface="Arial"/>
              <a:buChar char="◻"/>
            </a:pPr>
            <a:r>
              <a:rPr lang="fr-FR" sz="1200">
                <a:solidFill>
                  <a:schemeClr val="dk2"/>
                </a:solidFill>
              </a:rPr>
              <a:t>Quiz en fin de formation pour une vérification des acquis</a:t>
            </a:r>
            <a:endParaRPr sz="1200" b="0" i="0" u="none" strike="noStrike" cap="none">
              <a:solidFill>
                <a:schemeClr val="dk2"/>
              </a:solidFill>
              <a:latin typeface="Arial"/>
              <a:ea typeface="Arial"/>
              <a:cs typeface="Arial"/>
              <a:sym typeface="Arial"/>
            </a:endParaRPr>
          </a:p>
          <a:p>
            <a:pPr marL="457200" marR="0" lvl="0" indent="-304800" algn="just" rtl="0">
              <a:lnSpc>
                <a:spcPct val="100000"/>
              </a:lnSpc>
              <a:spcBef>
                <a:spcPts val="0"/>
              </a:spcBef>
              <a:spcAft>
                <a:spcPts val="0"/>
              </a:spcAft>
              <a:buClr>
                <a:schemeClr val="dk2"/>
              </a:buClr>
              <a:buSzPts val="1200"/>
              <a:buFont typeface="Arial"/>
              <a:buChar char="◻"/>
            </a:pPr>
            <a:r>
              <a:rPr lang="fr-FR" sz="1200">
                <a:solidFill>
                  <a:schemeClr val="dk2"/>
                </a:solidFill>
              </a:rPr>
              <a:t>Rapport d’évaluation de la formation </a:t>
            </a:r>
            <a:endParaRPr sz="1200" b="0" i="0" u="none" strike="noStrike" cap="none">
              <a:solidFill>
                <a:schemeClr val="dk2"/>
              </a:solidFill>
              <a:latin typeface="Arial"/>
              <a:ea typeface="Arial"/>
              <a:cs typeface="Arial"/>
              <a:sym typeface="Arial"/>
            </a:endParaRPr>
          </a:p>
          <a:p>
            <a:pPr marL="457200" marR="0" lvl="0" indent="-304800" algn="just" rtl="0">
              <a:lnSpc>
                <a:spcPct val="100000"/>
              </a:lnSpc>
              <a:spcBef>
                <a:spcPts val="0"/>
              </a:spcBef>
              <a:spcAft>
                <a:spcPts val="0"/>
              </a:spcAft>
              <a:buClr>
                <a:schemeClr val="dk2"/>
              </a:buClr>
              <a:buSzPts val="1200"/>
              <a:buFont typeface="Arial"/>
              <a:buChar char="◻"/>
            </a:pPr>
            <a:r>
              <a:rPr lang="fr-FR" sz="1200">
                <a:solidFill>
                  <a:schemeClr val="dk2"/>
                </a:solidFill>
              </a:rPr>
              <a:t>Rapport d’évaluation de satisfaction</a:t>
            </a:r>
            <a:endParaRPr sz="1200" b="0" i="0" u="none" strike="noStrike" cap="none">
              <a:solidFill>
                <a:schemeClr val="dk2"/>
              </a:solidFill>
              <a:latin typeface="Arial"/>
              <a:ea typeface="Arial"/>
              <a:cs typeface="Arial"/>
              <a:sym typeface="Arial"/>
            </a:endParaRPr>
          </a:p>
          <a:p>
            <a:pPr marL="457200" marR="0" lvl="0" indent="0" algn="just" rtl="0">
              <a:lnSpc>
                <a:spcPct val="100000"/>
              </a:lnSpc>
              <a:spcBef>
                <a:spcPts val="0"/>
              </a:spcBef>
              <a:spcAft>
                <a:spcPts val="0"/>
              </a:spcAft>
              <a:buClr>
                <a:srgbClr val="000000"/>
              </a:buClr>
              <a:buSzPts val="1400"/>
              <a:buFont typeface="Arial"/>
              <a:buNone/>
            </a:pPr>
            <a:endParaRPr sz="1400" b="0" i="0" u="none" strike="noStrike" cap="none">
              <a:solidFill>
                <a:schemeClr val="dk2"/>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666666"/>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434343"/>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2"/>
          <p:cNvSpPr txBox="1"/>
          <p:nvPr/>
        </p:nvSpPr>
        <p:spPr>
          <a:xfrm rot="-5400000">
            <a:off x="3050000" y="3701250"/>
            <a:ext cx="2248800" cy="468900"/>
          </a:xfrm>
          <a:prstGeom prst="rect">
            <a:avLst/>
          </a:prstGeom>
          <a:solidFill>
            <a:srgbClr val="FFBE00"/>
          </a:solid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1200"/>
              </a:spcAft>
              <a:buClr>
                <a:schemeClr val="dk1"/>
              </a:buClr>
              <a:buSzPts val="688"/>
              <a:buFont typeface="Arial"/>
              <a:buNone/>
            </a:pPr>
            <a:r>
              <a:rPr lang="fr-FR" sz="1400" b="1" i="0" u="none" strike="noStrike" cap="none">
                <a:solidFill>
                  <a:schemeClr val="dk1"/>
                </a:solidFill>
                <a:latin typeface="Arial"/>
                <a:ea typeface="Arial"/>
                <a:cs typeface="Arial"/>
                <a:sym typeface="Arial"/>
              </a:rPr>
              <a:t>Méthodes mobilisées</a:t>
            </a:r>
            <a:endParaRPr sz="1400" b="0" i="0" u="none" strike="noStrike" cap="none">
              <a:solidFill>
                <a:srgbClr val="000000"/>
              </a:solidFill>
              <a:latin typeface="Arial"/>
              <a:ea typeface="Arial"/>
              <a:cs typeface="Arial"/>
              <a:sym typeface="Arial"/>
            </a:endParaRPr>
          </a:p>
        </p:txBody>
      </p:sp>
      <p:sp>
        <p:nvSpPr>
          <p:cNvPr id="93" name="Google Shape;93;p2"/>
          <p:cNvSpPr txBox="1"/>
          <p:nvPr/>
        </p:nvSpPr>
        <p:spPr>
          <a:xfrm rot="-5400000">
            <a:off x="-603400" y="6526675"/>
            <a:ext cx="2213700" cy="485700"/>
          </a:xfrm>
          <a:prstGeom prst="rect">
            <a:avLst/>
          </a:prstGeom>
          <a:solidFill>
            <a:srgbClr val="FFBE00"/>
          </a:solid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1200"/>
              </a:spcAft>
              <a:buClr>
                <a:srgbClr val="000000"/>
              </a:buClr>
              <a:buSzPts val="1400"/>
              <a:buFont typeface="Arial"/>
              <a:buNone/>
            </a:pPr>
            <a:r>
              <a:rPr lang="fr-FR" sz="1400" b="1" i="0" u="none" strike="noStrike" cap="none">
                <a:solidFill>
                  <a:schemeClr val="dk1"/>
                </a:solidFill>
                <a:latin typeface="Arial"/>
                <a:ea typeface="Arial"/>
                <a:cs typeface="Arial"/>
                <a:sym typeface="Arial"/>
              </a:rPr>
              <a:t>Accessibilité</a:t>
            </a:r>
            <a:endParaRPr sz="1400" b="0" i="0" u="none" strike="noStrike" cap="none">
              <a:solidFill>
                <a:srgbClr val="000000"/>
              </a:solidFill>
              <a:latin typeface="Arial"/>
              <a:ea typeface="Arial"/>
              <a:cs typeface="Arial"/>
              <a:sym typeface="Arial"/>
            </a:endParaRPr>
          </a:p>
        </p:txBody>
      </p:sp>
      <p:sp>
        <p:nvSpPr>
          <p:cNvPr id="94" name="Google Shape;94;p2"/>
          <p:cNvSpPr txBox="1"/>
          <p:nvPr/>
        </p:nvSpPr>
        <p:spPr>
          <a:xfrm rot="-5400000">
            <a:off x="-678400" y="3652200"/>
            <a:ext cx="2346900" cy="468900"/>
          </a:xfrm>
          <a:prstGeom prst="rect">
            <a:avLst/>
          </a:prstGeom>
          <a:solidFill>
            <a:srgbClr val="6B1868"/>
          </a:solid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1200"/>
              </a:spcAft>
              <a:buClr>
                <a:srgbClr val="000000"/>
              </a:buClr>
              <a:buSzPts val="1400"/>
              <a:buFont typeface="Arial"/>
              <a:buNone/>
            </a:pPr>
            <a:r>
              <a:rPr lang="fr-FR" sz="1400" b="1" i="0" u="none" strike="noStrike" cap="none">
                <a:solidFill>
                  <a:srgbClr val="FFFFFF"/>
                </a:solidFill>
                <a:latin typeface="Arial"/>
                <a:ea typeface="Arial"/>
                <a:cs typeface="Arial"/>
                <a:sym typeface="Arial"/>
              </a:rPr>
              <a:t>Contact</a:t>
            </a:r>
            <a:endParaRPr sz="1400" b="0" i="0" u="none" strike="noStrike" cap="none">
              <a:solidFill>
                <a:srgbClr val="FFFFFF"/>
              </a:solidFill>
              <a:latin typeface="Arial"/>
              <a:ea typeface="Arial"/>
              <a:cs typeface="Arial"/>
              <a:sym typeface="Arial"/>
            </a:endParaRPr>
          </a:p>
        </p:txBody>
      </p:sp>
      <p:sp>
        <p:nvSpPr>
          <p:cNvPr id="96" name="Google Shape;96;p2"/>
          <p:cNvSpPr txBox="1"/>
          <p:nvPr/>
        </p:nvSpPr>
        <p:spPr>
          <a:xfrm rot="-5400000">
            <a:off x="3094150" y="6559600"/>
            <a:ext cx="2111700" cy="521100"/>
          </a:xfrm>
          <a:prstGeom prst="rect">
            <a:avLst/>
          </a:prstGeom>
          <a:solidFill>
            <a:srgbClr val="6B1868"/>
          </a:solid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1200"/>
              </a:spcAft>
              <a:buClr>
                <a:schemeClr val="dk1"/>
              </a:buClr>
              <a:buSzPts val="688"/>
              <a:buFont typeface="Arial"/>
              <a:buNone/>
            </a:pPr>
            <a:r>
              <a:rPr lang="fr-FR" sz="1400" b="1" i="0" u="none" strike="noStrike" cap="none">
                <a:solidFill>
                  <a:srgbClr val="FFFFFF"/>
                </a:solidFill>
                <a:latin typeface="Arial"/>
                <a:ea typeface="Arial"/>
                <a:cs typeface="Arial"/>
                <a:sym typeface="Arial"/>
              </a:rPr>
              <a:t>Modalités d’évaluation</a:t>
            </a:r>
            <a:endParaRPr sz="1400" b="0" i="0" u="none" strike="noStrike" cap="none">
              <a:solidFill>
                <a:srgbClr val="FFFFFF"/>
              </a:solidFill>
              <a:latin typeface="Arial"/>
              <a:ea typeface="Arial"/>
              <a:cs typeface="Arial"/>
              <a:sym typeface="Arial"/>
            </a:endParaRPr>
          </a:p>
        </p:txBody>
      </p:sp>
      <p:sp>
        <p:nvSpPr>
          <p:cNvPr id="97" name="Google Shape;97;p2"/>
          <p:cNvSpPr txBox="1"/>
          <p:nvPr/>
        </p:nvSpPr>
        <p:spPr>
          <a:xfrm>
            <a:off x="567400" y="189675"/>
            <a:ext cx="316500" cy="1737900"/>
          </a:xfrm>
          <a:prstGeom prst="rect">
            <a:avLst/>
          </a:prstGeom>
          <a:solidFill>
            <a:srgbClr val="6B1868"/>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2"/>
          <p:cNvSpPr txBox="1"/>
          <p:nvPr/>
        </p:nvSpPr>
        <p:spPr>
          <a:xfrm rot="-5400000">
            <a:off x="-839725" y="769050"/>
            <a:ext cx="2184300" cy="6465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3500"/>
              <a:buFont typeface="Arial"/>
              <a:buNone/>
            </a:pPr>
            <a:r>
              <a:rPr lang="fr-FR" sz="3000" b="1" i="0" u="none" strike="noStrike" cap="none">
                <a:solidFill>
                  <a:srgbClr val="6B1868"/>
                </a:solidFill>
                <a:latin typeface="Arial"/>
                <a:ea typeface="Arial"/>
                <a:cs typeface="Arial"/>
                <a:sym typeface="Arial"/>
              </a:rPr>
              <a:t>Formation</a:t>
            </a:r>
            <a:endParaRPr sz="3000" b="1" i="0" u="none" strike="noStrike" cap="none">
              <a:solidFill>
                <a:srgbClr val="6B1868"/>
              </a:solidFill>
              <a:latin typeface="Arial"/>
              <a:ea typeface="Arial"/>
              <a:cs typeface="Arial"/>
              <a:sym typeface="Arial"/>
            </a:endParaRPr>
          </a:p>
        </p:txBody>
      </p:sp>
      <p:sp>
        <p:nvSpPr>
          <p:cNvPr id="100" name="Google Shape;100;p2"/>
          <p:cNvSpPr/>
          <p:nvPr/>
        </p:nvSpPr>
        <p:spPr>
          <a:xfrm>
            <a:off x="290825" y="10089925"/>
            <a:ext cx="4188900" cy="291000"/>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fr-FR" sz="1200" b="1" i="0" u="none" strike="noStrike" cap="none">
                <a:solidFill>
                  <a:schemeClr val="lt1"/>
                </a:solidFill>
                <a:latin typeface="Arial"/>
                <a:ea typeface="Arial"/>
                <a:cs typeface="Arial"/>
                <a:sym typeface="Arial"/>
              </a:rPr>
              <a:t>Date de mise à jour de cette fiche : 2</a:t>
            </a:r>
            <a:r>
              <a:rPr lang="fr-FR" sz="1200" b="1">
                <a:solidFill>
                  <a:schemeClr val="lt1"/>
                </a:solidFill>
              </a:rPr>
              <a:t>1/07/2021</a:t>
            </a:r>
            <a:endParaRPr sz="1200" b="0"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596</Words>
  <Application>Microsoft Office PowerPoint</Application>
  <PresentationFormat>Personnalisé</PresentationFormat>
  <Paragraphs>77</Paragraphs>
  <Slides>2</Slides>
  <Notes>2</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2</vt:i4>
      </vt:variant>
    </vt:vector>
  </HeadingPairs>
  <TitlesOfParts>
    <vt:vector size="4" baseType="lpstr">
      <vt:lpstr>Arial</vt:lpstr>
      <vt:lpstr>Simple Light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 Lps</dc:creator>
  <cp:lastModifiedBy>Sam Lps</cp:lastModifiedBy>
  <cp:revision>3</cp:revision>
  <dcterms:modified xsi:type="dcterms:W3CDTF">2021-09-08T08:21:41Z</dcterms:modified>
</cp:coreProperties>
</file>